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1DC00"/>
    <a:srgbClr val="42B200"/>
    <a:srgbClr val="014A01"/>
    <a:srgbClr val="380069"/>
    <a:srgbClr val="000000"/>
    <a:srgbClr val="A75151"/>
    <a:srgbClr val="FEF8F9"/>
    <a:srgbClr val="F5B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87" d="100"/>
          <a:sy n="87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54" y="347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64F5D2A-D67A-445E-96C9-406337995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100013"/>
            <a:ext cx="3987800" cy="5143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Chapter 13: Capital Budgeting Techniques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5D00F3DA-CA66-408C-91A5-B682926D2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8589963"/>
            <a:ext cx="733425" cy="2714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XIII - </a:t>
            </a:r>
            <a:fld id="{E0893CDB-1DCB-42B6-AF09-CD0D803C47D3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C0433822-17E2-431E-895C-D0E890300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3077" name="Rectangle 7">
            <a:extLst>
              <a:ext uri="{FF2B5EF4-FFF2-40B4-BE49-F238E27FC236}">
                <a16:creationId xmlns:a16="http://schemas.microsoft.com/office/drawing/2014/main" id="{AF6B480D-3FF3-4E6C-A9EA-0677CEAF5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11D4662-C54C-4D02-B208-F61666325EA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BB3FE99-7CE1-43DA-B8F5-41C9DC5FAC3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C4F8D5-6AD5-4188-A4E6-77F592B35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Van Horne &amp; Wachowicz, 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© 2001 Prentice-Hall, Inc.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1A8927D-6402-447A-A877-2FAE927B3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8589963"/>
            <a:ext cx="733425" cy="2714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XIII - </a:t>
            </a:r>
            <a:fld id="{D9FA25C4-26BD-4BBC-8B72-743C20749E46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4D001BD-BE31-4218-8478-4FD7E9C26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by Gregory A. Kuhlemeyer, Ph.D.,</a:t>
            </a:r>
          </a:p>
          <a:p>
            <a:pPr algn="ctr">
              <a:defRPr/>
            </a:pPr>
            <a:r>
              <a:rPr lang="en-US" altLang="en-US" sz="1000" b="0">
                <a:solidFill>
                  <a:srgbClr val="000000"/>
                </a:solidFill>
              </a:rPr>
              <a:t>Carroll College, Waukesha, WI 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9E5E491-3297-42A5-85E7-F7370F72D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100013"/>
            <a:ext cx="3987800" cy="5143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Fundamentals of Financial Management, 11/e</a:t>
            </a:r>
          </a:p>
          <a:p>
            <a:pPr algn="ctr">
              <a:defRPr/>
            </a:pPr>
            <a:r>
              <a:rPr lang="en-US" altLang="en-US" sz="1400">
                <a:solidFill>
                  <a:srgbClr val="000000"/>
                </a:solidFill>
              </a:rPr>
              <a:t>Chapter 13: Capital Budgeting Techniques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61548EB-7AD8-480B-960C-5C88CD060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8CA9E7-F4E5-45C6-B0F2-E2D04312400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6392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497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4325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6992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8077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266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586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76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79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485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903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9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335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C85FDC-0DBB-4A92-A1F7-F0A7CA6FE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76250"/>
            <a:ext cx="6781800" cy="1276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EC5251D-F5EC-4506-A772-6A5DE0ACA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 Fourth Level</a:t>
            </a:r>
          </a:p>
          <a:p>
            <a:pPr lvl="4"/>
            <a:r>
              <a:rPr lang="en-US" altLang="en-US"/>
              <a:t> 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172BB2-A54F-4C86-9363-9B31AA847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6378575"/>
            <a:ext cx="790575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800" b="0">
                <a:solidFill>
                  <a:srgbClr val="000000"/>
                </a:solidFill>
              </a:rPr>
              <a:t>13-</a:t>
            </a:r>
            <a:fld id="{2951E371-97B5-42A9-896B-400F8630D41D}" type="slidenum">
              <a:rPr lang="en-US" altLang="en-US" sz="1800" b="0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sz="1800" b="0">
              <a:solidFill>
                <a:srgbClr val="000000"/>
              </a:solidFill>
            </a:endParaRPr>
          </a:p>
        </p:txBody>
      </p:sp>
      <p:pic>
        <p:nvPicPr>
          <p:cNvPr id="1029" name="Picture 7" descr="cover">
            <a:extLst>
              <a:ext uri="{FF2B5EF4-FFF2-40B4-BE49-F238E27FC236}">
                <a16:creationId xmlns:a16="http://schemas.microsoft.com/office/drawing/2014/main" id="{D2085938-A831-4C5F-A59D-2052D30435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E410AFC-5176-4CD2-98BD-6B006CEEBF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7200" b="1"/>
              <a:t>Chapter 13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E61B6BF-BD9F-4AF6-910D-08D08190AA8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2514600"/>
            <a:ext cx="7696200" cy="2133600"/>
          </a:xfrm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alt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Capital Budgeting Techniques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>
            <a:extLst>
              <a:ext uri="{FF2B5EF4-FFF2-40B4-BE49-F238E27FC236}">
                <a16:creationId xmlns:a16="http://schemas.microsoft.com/office/drawing/2014/main" id="{8E4C7A62-39CF-48C1-B37D-943075913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5199F91-99F6-4856-87B5-0BF151748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PBP Strengths 		</a:t>
            </a:r>
            <a:br>
              <a:rPr lang="en-US" altLang="en-US" b="1"/>
            </a:br>
            <a:r>
              <a:rPr lang="en-US" altLang="en-US" b="1"/>
              <a:t>and Weaknesses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3BCFAF9-BCAB-4A46-8681-1A9D1D55AC0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1981200"/>
            <a:ext cx="4495800" cy="4114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en-US"/>
          </a:p>
          <a:p>
            <a:pPr marL="342900" lvl="1" indent="-114300">
              <a:defRPr/>
            </a:pPr>
            <a:r>
              <a:rPr lang="en-US" altLang="en-US" sz="3200"/>
              <a:t>  Easy to use and       	understand	</a:t>
            </a:r>
          </a:p>
          <a:p>
            <a:pPr marL="342900" lvl="1" indent="-114300">
              <a:defRPr/>
            </a:pPr>
            <a:r>
              <a:rPr lang="en-US" altLang="en-US" sz="3200"/>
              <a:t>  Can be used as a 	measure of 		liquidity</a:t>
            </a:r>
          </a:p>
          <a:p>
            <a:pPr marL="342900" lvl="1" indent="-114300">
              <a:defRPr/>
            </a:pPr>
            <a:r>
              <a:rPr lang="en-US" altLang="en-US" sz="3200"/>
              <a:t>  Easier to forecast 	ST than LT flows</a:t>
            </a: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D030750C-1503-4A49-AD28-E3EE4C374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254AD1D8-58E5-42BA-91AC-DA4980F77E3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981200"/>
            <a:ext cx="4800600" cy="47244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alt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en-US" sz="3200"/>
          </a:p>
          <a:p>
            <a:pPr marL="457200" lvl="1" indent="0">
              <a:defRPr/>
            </a:pPr>
            <a:r>
              <a:rPr lang="en-US" altLang="en-US" sz="3200"/>
              <a:t>  Does not account 		for TVM		</a:t>
            </a:r>
          </a:p>
          <a:p>
            <a:pPr marL="457200" lvl="1" indent="0">
              <a:defRPr/>
            </a:pPr>
            <a:r>
              <a:rPr lang="en-US" altLang="en-US" sz="3200"/>
              <a:t>  Does not consider 	cash flows beyond 	the PBP	</a:t>
            </a:r>
          </a:p>
          <a:p>
            <a:pPr marL="457200" lvl="1" indent="0">
              <a:defRPr/>
            </a:pPr>
            <a:r>
              <a:rPr lang="en-US" altLang="en-US" sz="3200"/>
              <a:t>  Cutoff period is 		subjective</a:t>
            </a:r>
            <a:endParaRPr lang="en-US" altLang="en-US" sz="2800"/>
          </a:p>
          <a:p>
            <a:pPr eaLnBrk="1">
              <a:buFont typeface="Monotype Sorts" pitchFamily="2" charset="2"/>
              <a:buNone/>
              <a:defRPr/>
            </a:pPr>
            <a:endParaRPr lang="en-US" altLang="en-US" sz="280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4">
            <a:extLst>
              <a:ext uri="{FF2B5EF4-FFF2-40B4-BE49-F238E27FC236}">
                <a16:creationId xmlns:a16="http://schemas.microsoft.com/office/drawing/2014/main" id="{9188E669-864A-4DCB-B2B8-12C0B64A4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648200"/>
            <a:ext cx="8077200" cy="137160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3" name="Line 2">
            <a:extLst>
              <a:ext uri="{FF2B5EF4-FFF2-40B4-BE49-F238E27FC236}">
                <a16:creationId xmlns:a16="http://schemas.microsoft.com/office/drawing/2014/main" id="{5DD3CCB8-E5F9-4289-A9EA-464DF0B11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85E6075-1A55-424C-BE8F-04A859C3F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3914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sz="4200" b="1"/>
              <a:t>Internal Rate of Return (IRR)</a:t>
            </a:r>
          </a:p>
        </p:txBody>
      </p:sp>
      <p:sp>
        <p:nvSpPr>
          <p:cNvPr id="15365" name="Line 4">
            <a:extLst>
              <a:ext uri="{FF2B5EF4-FFF2-40B4-BE49-F238E27FC236}">
                <a16:creationId xmlns:a16="http://schemas.microsoft.com/office/drawing/2014/main" id="{3EDA12B9-3AA0-4C21-9825-9D88C76E7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F29C16D6-3D2E-445E-B51E-2D64663FFC2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00025" y="1981200"/>
            <a:ext cx="8686800" cy="2105025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sz="3200">
                <a:solidFill>
                  <a:srgbClr val="380069"/>
                </a:solidFill>
              </a:rPr>
              <a:t>IRR</a:t>
            </a:r>
            <a:r>
              <a:rPr lang="en-US" altLang="en-US" sz="3200"/>
              <a:t> is the discount rate that equates the present value of the future net cash flows from an investment project with the project’s initial cash outflow.</a:t>
            </a:r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E87B7B2C-E3B3-4F2C-9609-04EF4B140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4138" y="4752975"/>
            <a:ext cx="58705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CF</a:t>
            </a:r>
            <a:r>
              <a:rPr lang="en-US" altLang="en-US" sz="3200" baseline="-25000"/>
              <a:t>1</a:t>
            </a:r>
            <a:r>
              <a:rPr lang="en-US" altLang="en-US" sz="3200"/>
              <a:t>           CF</a:t>
            </a:r>
            <a:r>
              <a:rPr lang="en-US" altLang="en-US" sz="3200" baseline="-25000"/>
              <a:t>2</a:t>
            </a:r>
            <a:r>
              <a:rPr lang="en-US" altLang="en-US" sz="3200"/>
              <a:t>                    CF</a:t>
            </a:r>
            <a:r>
              <a:rPr lang="en-US" altLang="en-US" sz="3200" baseline="-25000"/>
              <a:t>n</a:t>
            </a:r>
            <a:r>
              <a:rPr lang="en-US" altLang="en-US" sz="32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B42A2029-C81B-427C-A35B-0F93A1EB5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8" y="5287963"/>
            <a:ext cx="70881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buClrTx/>
              <a:buSzTx/>
              <a:buFontTx/>
              <a:buNone/>
            </a:pPr>
            <a:r>
              <a:rPr lang="en-US" altLang="en-US" sz="3200"/>
              <a:t>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/>
              <a:t>1</a:t>
            </a:r>
            <a:r>
              <a:rPr lang="en-US" altLang="en-US" sz="3200"/>
              <a:t>    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/>
              <a:t>2</a:t>
            </a:r>
            <a:r>
              <a:rPr lang="en-US" altLang="en-US" sz="3200"/>
              <a:t>           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/>
              <a:t>n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4DBA674C-B32D-46C1-85F0-8C0EA3AB5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5050" y="5334000"/>
            <a:ext cx="154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9">
            <a:extLst>
              <a:ext uri="{FF2B5EF4-FFF2-40B4-BE49-F238E27FC236}">
                <a16:creationId xmlns:a16="http://schemas.microsoft.com/office/drawing/2014/main" id="{D9C18355-2ADE-4F9E-ADC9-3EA2C08C1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1650" y="5324475"/>
            <a:ext cx="154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0">
            <a:extLst>
              <a:ext uri="{FF2B5EF4-FFF2-40B4-BE49-F238E27FC236}">
                <a16:creationId xmlns:a16="http://schemas.microsoft.com/office/drawing/2014/main" id="{019B12A0-640D-40E0-B1D6-F058F1D4E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4700" y="5338763"/>
            <a:ext cx="1543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Rectangle 11">
            <a:extLst>
              <a:ext uri="{FF2B5EF4-FFF2-40B4-BE49-F238E27FC236}">
                <a16:creationId xmlns:a16="http://schemas.microsoft.com/office/drawing/2014/main" id="{B3781998-2DAA-4B37-AA84-7DB39D361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838" y="5091113"/>
            <a:ext cx="11255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/>
              <a:t>+ . . . +</a:t>
            </a:r>
          </a:p>
        </p:txBody>
      </p:sp>
      <p:sp>
        <p:nvSpPr>
          <p:cNvPr id="15373" name="Rectangle 12">
            <a:extLst>
              <a:ext uri="{FF2B5EF4-FFF2-40B4-BE49-F238E27FC236}">
                <a16:creationId xmlns:a16="http://schemas.microsoft.com/office/drawing/2014/main" id="{3F37933A-6BD9-427D-A8C6-CDB22C207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5091113"/>
            <a:ext cx="358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/>
              <a:t>+</a:t>
            </a:r>
          </a:p>
        </p:txBody>
      </p:sp>
      <p:sp>
        <p:nvSpPr>
          <p:cNvPr id="15374" name="Rectangle 13">
            <a:extLst>
              <a:ext uri="{FF2B5EF4-FFF2-40B4-BE49-F238E27FC236}">
                <a16:creationId xmlns:a16="http://schemas.microsoft.com/office/drawing/2014/main" id="{F606EFA7-C9D4-4C4A-AD95-2A12ACAE2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8" y="5062538"/>
            <a:ext cx="12541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ICO =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27CFB25-95D3-4FD6-90E0-A5D1A31F7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3476625"/>
            <a:ext cx="59293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$15,000       $10,000       $7,000</a:t>
            </a:r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786921E2-E64C-4F3D-B8EE-0E3DC02329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3429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2516BECE-B124-4F46-89E0-8E00B774C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>
                <a:effectLst/>
              </a:rPr>
              <a:t> </a:t>
            </a:r>
            <a:r>
              <a:rPr lang="en-US" altLang="en-US" b="1"/>
              <a:t>IRR Solution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E60DFA04-C8FC-477D-AF4E-A2D4608FC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3429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63D820A9-03D8-4A5B-B30C-B1794F09F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2181225"/>
            <a:ext cx="37877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$10,000      $12,000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05C3539-4755-4058-B4A0-C8BAAB743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2790825"/>
            <a:ext cx="39401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1</a:t>
            </a:r>
            <a:r>
              <a:rPr lang="en-US" altLang="en-US" sz="3200" baseline="30000">
                <a:solidFill>
                  <a:schemeClr val="tx1"/>
                </a:solidFill>
              </a:rPr>
              <a:t>        </a:t>
            </a:r>
            <a:r>
              <a:rPr lang="en-US" altLang="en-US" sz="3200"/>
              <a:t>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1449219-C395-46F8-BF77-BE68EF53085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5029200"/>
            <a:ext cx="8534400" cy="10668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200"/>
              <a:t>Find the interest rate (</a:t>
            </a:r>
            <a:r>
              <a:rPr lang="en-US" altLang="en-US" sz="3200" i="1">
                <a:solidFill>
                  <a:srgbClr val="CF76F4"/>
                </a:solidFill>
              </a:rPr>
              <a:t>IRR</a:t>
            </a:r>
            <a:r>
              <a:rPr lang="en-US" altLang="en-US" sz="3200"/>
              <a:t>) that causes the discounted cash flows to equal </a:t>
            </a:r>
            <a:r>
              <a:rPr lang="en-US" altLang="en-US" sz="3200">
                <a:solidFill>
                  <a:srgbClr val="42B200"/>
                </a:solidFill>
              </a:rPr>
              <a:t>$40,000</a:t>
            </a:r>
            <a:r>
              <a:rPr lang="en-US" altLang="en-US" sz="3200"/>
              <a:t>.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24AE3273-CE9B-4BBE-AC46-C121F1E54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513" y="37052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967FEDF-EFAF-4EC4-A3A6-87D9D518D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313" y="37052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22D49C31-7991-4308-94B6-54A10F309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24860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+</a:t>
            </a:r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7092CF84-4DD6-4404-B481-84379988B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24860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397" name="Line 13">
            <a:extLst>
              <a:ext uri="{FF2B5EF4-FFF2-40B4-BE49-F238E27FC236}">
                <a16:creationId xmlns:a16="http://schemas.microsoft.com/office/drawing/2014/main" id="{40F49521-15B3-4365-A117-46CD7285A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962400"/>
            <a:ext cx="1600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id="{0DFC0122-D8EB-49E1-9A48-AA982F109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9624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1E5575FC-D488-4D11-A58C-10656C0B34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962400"/>
            <a:ext cx="1447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>
            <a:extLst>
              <a:ext uri="{FF2B5EF4-FFF2-40B4-BE49-F238E27FC236}">
                <a16:creationId xmlns:a16="http://schemas.microsoft.com/office/drawing/2014/main" id="{65BDFC3D-78FC-4A02-B010-DB48E2C388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7432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>
            <a:extLst>
              <a:ext uri="{FF2B5EF4-FFF2-40B4-BE49-F238E27FC236}">
                <a16:creationId xmlns:a16="http://schemas.microsoft.com/office/drawing/2014/main" id="{FE6DADA2-17CC-43D9-AF9B-7D3493A4A8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743200"/>
            <a:ext cx="152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>
            <a:extLst>
              <a:ext uri="{FF2B5EF4-FFF2-40B4-BE49-F238E27FC236}">
                <a16:creationId xmlns:a16="http://schemas.microsoft.com/office/drawing/2014/main" id="{C48E0332-7AF5-48A3-A3E7-A40058AE9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263" y="2365375"/>
            <a:ext cx="19970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rgbClr val="42B200"/>
                </a:solidFill>
              </a:rPr>
              <a:t>$40,000</a:t>
            </a:r>
            <a:r>
              <a:rPr lang="en-US" altLang="en-US" sz="3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16403" name="Rectangle 19">
            <a:extLst>
              <a:ext uri="{FF2B5EF4-FFF2-40B4-BE49-F238E27FC236}">
                <a16:creationId xmlns:a16="http://schemas.microsoft.com/office/drawing/2014/main" id="{2CF1C18A-7C6F-4A35-856A-86A2863BE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010025"/>
            <a:ext cx="61182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/>
              <a:t>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3</a:t>
            </a:r>
            <a:r>
              <a:rPr lang="en-US" altLang="en-US" sz="3200" baseline="30000">
                <a:solidFill>
                  <a:schemeClr val="tx1"/>
                </a:solidFill>
              </a:rPr>
              <a:t>         </a:t>
            </a:r>
            <a:r>
              <a:rPr lang="en-US" altLang="en-US" sz="3200"/>
              <a:t>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4</a:t>
            </a:r>
            <a:r>
              <a:rPr lang="en-US" altLang="en-US" sz="3200" baseline="30000">
                <a:solidFill>
                  <a:schemeClr val="tx1"/>
                </a:solidFill>
              </a:rPr>
              <a:t>       </a:t>
            </a:r>
            <a:r>
              <a:rPr lang="en-US" altLang="en-US" sz="3200"/>
              <a:t>(1+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5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>
            <a:extLst>
              <a:ext uri="{FF2B5EF4-FFF2-40B4-BE49-F238E27FC236}">
                <a16:creationId xmlns:a16="http://schemas.microsoft.com/office/drawing/2014/main" id="{7D983046-B9CF-4E49-92E0-F855E10A1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9EECC69-063D-457F-A5A1-90264F81C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IRR Solution (Try 10%)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799A8025-3ED1-4E7C-8BF7-19A6E9EBE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4C6362C-193A-4A9E-B8E2-58797A1390A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81200"/>
            <a:ext cx="8839200" cy="43434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altLang="en-US" sz="2800"/>
              <a:t> = 	$10,000(PVIF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10%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1</a:t>
            </a:r>
            <a:r>
              <a:rPr lang="en-US" altLang="en-US" sz="2800"/>
              <a:t>) + $12,000(PVIF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10%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2</a:t>
            </a:r>
            <a:r>
              <a:rPr lang="en-US" altLang="en-US" sz="2800"/>
              <a:t>) +		$15,000(PVIF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10%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3</a:t>
            </a:r>
            <a:r>
              <a:rPr lang="en-US" altLang="en-US" sz="2800"/>
              <a:t>) + $10,000(PVIF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10%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4</a:t>
            </a:r>
            <a:r>
              <a:rPr lang="en-US" altLang="en-US" sz="2800"/>
              <a:t>) + 		$  7,000(PVIF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10%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5</a:t>
            </a:r>
            <a:r>
              <a:rPr lang="en-US" altLang="en-US" sz="2800"/>
              <a:t>)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altLang="en-US" sz="2800"/>
              <a:t> = 	$10,000(.909) + $12,000(.826) + 				$15,000(.751) + $10,000(.683) + 				$  7,000(.621)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altLang="en-US" sz="2800"/>
              <a:t> = 	$9,090 + $9,912 + $11,265 + 				$6,830 + $4,347					     	     =	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$41,444	[</a:t>
            </a:r>
            <a:r>
              <a:rPr lang="en-US" alt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Rate is too low!!</a:t>
            </a:r>
            <a:r>
              <a:rPr lang="en-US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E3D7AF10-AC49-4F41-AAD0-9846F48D6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1147E1EC-C19C-436E-9CE7-F558C3E865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5791200"/>
            <a:ext cx="15240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>
            <a:extLst>
              <a:ext uri="{FF2B5EF4-FFF2-40B4-BE49-F238E27FC236}">
                <a16:creationId xmlns:a16="http://schemas.microsoft.com/office/drawing/2014/main" id="{0D04F7A8-6271-452A-A47F-6CEA9D834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BE3F8B9-C6E4-44BB-B2C2-095D57AF9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IRR Solution (Try 15%)</a:t>
            </a:r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A302E5ED-74E0-45AA-8CDA-EDDCCEA696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B8D1F692-9C4C-48AE-A056-2FA7E820923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81200"/>
            <a:ext cx="8839200" cy="44196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altLang="en-US" sz="2800"/>
              <a:t> = 	$10,000(PVIF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15%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1</a:t>
            </a:r>
            <a:r>
              <a:rPr lang="en-US" altLang="en-US" sz="2800"/>
              <a:t>) + $12,000(PVIF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15%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2</a:t>
            </a:r>
            <a:r>
              <a:rPr lang="en-US" altLang="en-US" sz="2800"/>
              <a:t>) + 		$15,000(PVIF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15%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3</a:t>
            </a:r>
            <a:r>
              <a:rPr lang="en-US" altLang="en-US" sz="2800"/>
              <a:t>) + $10,000(PVIF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15%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4</a:t>
            </a:r>
            <a:r>
              <a:rPr lang="en-US" altLang="en-US" sz="2800"/>
              <a:t>) + 		$  7,000(PVIF</a:t>
            </a:r>
            <a:r>
              <a:rPr lang="en-US" altLang="en-US" sz="2800" baseline="-25000">
                <a:solidFill>
                  <a:srgbClr val="CF76F4"/>
                </a:solidFill>
              </a:rPr>
              <a:t>15%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5</a:t>
            </a:r>
            <a:r>
              <a:rPr lang="en-US" altLang="en-US" sz="2800"/>
              <a:t>)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altLang="en-US" sz="2800"/>
              <a:t> = 	$10,000(.870) + $12,000(.756) + 				$15,000(.658) + $10,000(.572) + 				$  7,000(.497)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altLang="en-US" sz="2800"/>
              <a:t> = 	$8,700 + $9,072 + $9,870 + 					$5,720 + $3,479						     =	</a:t>
            </a:r>
            <a:r>
              <a:rPr lang="en-US" alt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$36,841	[</a:t>
            </a:r>
            <a:r>
              <a:rPr lang="en-US" altLang="en-US" sz="28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Rate is too high!!</a:t>
            </a:r>
            <a:r>
              <a:rPr lang="en-US" alt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BBCBEA7F-039F-4142-94A7-8D1C46ED6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8439" name="Line 7">
            <a:extLst>
              <a:ext uri="{FF2B5EF4-FFF2-40B4-BE49-F238E27FC236}">
                <a16:creationId xmlns:a16="http://schemas.microsoft.com/office/drawing/2014/main" id="{06B753DE-686F-4EB5-A6AF-387F05FEA2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5791200"/>
            <a:ext cx="15240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64A9126-70DB-4461-9124-4A3C7255CD0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44196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				.10	</a:t>
            </a:r>
            <a:r>
              <a:rPr lang="en-US" altLang="en-US" sz="2800">
                <a:solidFill>
                  <a:schemeClr val="bg2"/>
                </a:solidFill>
              </a:rPr>
              <a:t>$41,444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</a:t>
            </a:r>
            <a:r>
              <a:rPr lang="en-US" altLang="en-US" sz="2800">
                <a:solidFill>
                  <a:schemeClr val="tx2"/>
                </a:solidFill>
              </a:rPr>
              <a:t>.05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rgbClr val="CF76F4"/>
                </a:solidFill>
              </a:rPr>
              <a:t>IRR</a:t>
            </a:r>
            <a:r>
              <a:rPr lang="en-US" altLang="en-US" sz="2800"/>
              <a:t>	</a:t>
            </a:r>
            <a:r>
              <a:rPr lang="en-US" altLang="en-US" sz="2800">
                <a:solidFill>
                  <a:schemeClr val="bg2"/>
                </a:solidFill>
              </a:rPr>
              <a:t>$40,000</a:t>
            </a:r>
            <a:r>
              <a:rPr lang="en-US" altLang="en-US" sz="2800"/>
              <a:t>		    </a:t>
            </a:r>
            <a:r>
              <a:rPr lang="en-US" altLang="en-US" sz="2800">
                <a:solidFill>
                  <a:schemeClr val="bg2"/>
                </a:solidFill>
              </a:rPr>
              <a:t>$4,603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		.15	</a:t>
            </a:r>
            <a:r>
              <a:rPr lang="en-US" altLang="en-US" sz="2800">
                <a:solidFill>
                  <a:schemeClr val="bg2"/>
                </a:solidFill>
              </a:rPr>
              <a:t>$36,841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hlink"/>
                </a:solidFill>
              </a:rPr>
              <a:t>		  X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bg2"/>
                </a:solidFill>
              </a:rPr>
              <a:t>$1,444</a:t>
            </a:r>
            <a:r>
              <a:rPr lang="en-US" altLang="en-US" sz="2800"/>
              <a:t>					</a:t>
            </a:r>
            <a:r>
              <a:rPr lang="en-US" altLang="en-US" sz="2800">
                <a:solidFill>
                  <a:schemeClr val="tx2"/>
                </a:solidFill>
              </a:rPr>
              <a:t>.05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bg2"/>
                </a:solidFill>
              </a:rPr>
              <a:t>$4,603</a:t>
            </a:r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8A18EF3E-72DF-47E2-920D-FAAF32590F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8F7398D-4CAD-411A-94D5-C5F35E222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3914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IRR Solution (Interpolate)</a:t>
            </a:r>
          </a:p>
        </p:txBody>
      </p:sp>
      <p:sp>
        <p:nvSpPr>
          <p:cNvPr id="19461" name="Line 5">
            <a:extLst>
              <a:ext uri="{FF2B5EF4-FFF2-40B4-BE49-F238E27FC236}">
                <a16:creationId xmlns:a16="http://schemas.microsoft.com/office/drawing/2014/main" id="{C71997AE-2DC5-4E75-8DA5-2CC1125748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3353C6A2-48EB-402E-818B-F98BACC15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6729162A-B1D1-47B9-87E8-AE861AE2D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C1BFF168-F166-4E3F-8366-108121105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654B7C18-54F8-4F4F-BC57-5A7F54BDC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BF44BF02-7F9F-4A9E-8387-DFFB91067BF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>
            <a:extLst>
              <a:ext uri="{FF2B5EF4-FFF2-40B4-BE49-F238E27FC236}">
                <a16:creationId xmlns:a16="http://schemas.microsoft.com/office/drawing/2014/main" id="{F2E87D94-8053-4BE8-966D-6EDC5F4527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48E41A90-7049-42D0-92E7-11086EDDAC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3">
            <a:extLst>
              <a:ext uri="{FF2B5EF4-FFF2-40B4-BE49-F238E27FC236}">
                <a16:creationId xmlns:a16="http://schemas.microsoft.com/office/drawing/2014/main" id="{656224F6-B36C-4593-A8AD-C5B97582C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2225675"/>
            <a:ext cx="12715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bg2"/>
                </a:solidFill>
              </a:rPr>
              <a:t>$1,444</a:t>
            </a:r>
          </a:p>
        </p:txBody>
      </p:sp>
      <p:sp>
        <p:nvSpPr>
          <p:cNvPr id="19470" name="Line 14">
            <a:extLst>
              <a:ext uri="{FF2B5EF4-FFF2-40B4-BE49-F238E27FC236}">
                <a16:creationId xmlns:a16="http://schemas.microsoft.com/office/drawing/2014/main" id="{28AF6BF0-3E57-443C-B4BB-C6F7A6853B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>
            <a:extLst>
              <a:ext uri="{FF2B5EF4-FFF2-40B4-BE49-F238E27FC236}">
                <a16:creationId xmlns:a16="http://schemas.microsoft.com/office/drawing/2014/main" id="{F9CA74AD-F6E3-48F2-AEA1-9C4D13E70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20A3731D-1031-4349-ABEF-FB9A4F38B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>
            <a:extLst>
              <a:ext uri="{FF2B5EF4-FFF2-40B4-BE49-F238E27FC236}">
                <a16:creationId xmlns:a16="http://schemas.microsoft.com/office/drawing/2014/main" id="{1473DEBC-3C98-4F05-93FA-0911CB8C7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>
            <a:extLst>
              <a:ext uri="{FF2B5EF4-FFF2-40B4-BE49-F238E27FC236}">
                <a16:creationId xmlns:a16="http://schemas.microsoft.com/office/drawing/2014/main" id="{33D1E5CD-6FBB-4B22-A76C-6D22DE70B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>
            <a:extLst>
              <a:ext uri="{FF2B5EF4-FFF2-40B4-BE49-F238E27FC236}">
                <a16:creationId xmlns:a16="http://schemas.microsoft.com/office/drawing/2014/main" id="{AB4930D4-0948-498D-BF0C-7BAAF5EA5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20">
            <a:extLst>
              <a:ext uri="{FF2B5EF4-FFF2-40B4-BE49-F238E27FC236}">
                <a16:creationId xmlns:a16="http://schemas.microsoft.com/office/drawing/2014/main" id="{D8C700E3-2D85-45EF-B47C-EDDE29208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</a:p>
        </p:txBody>
      </p:sp>
      <p:sp>
        <p:nvSpPr>
          <p:cNvPr id="19477" name="Line 21">
            <a:extLst>
              <a:ext uri="{FF2B5EF4-FFF2-40B4-BE49-F238E27FC236}">
                <a16:creationId xmlns:a16="http://schemas.microsoft.com/office/drawing/2014/main" id="{F07B3BCB-DC9D-40C1-BCC5-604F7F396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800600"/>
            <a:ext cx="685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>
            <a:extLst>
              <a:ext uri="{FF2B5EF4-FFF2-40B4-BE49-F238E27FC236}">
                <a16:creationId xmlns:a16="http://schemas.microsoft.com/office/drawing/2014/main" id="{8B9C97FE-D971-4EE3-87EC-446E3AFE2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Rectangle 23">
            <a:extLst>
              <a:ext uri="{FF2B5EF4-FFF2-40B4-BE49-F238E27FC236}">
                <a16:creationId xmlns:a16="http://schemas.microsoft.com/office/drawing/2014/main" id="{85C866C3-64B8-4FF4-AB44-2CA4C6284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664075"/>
            <a:ext cx="3889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=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797DBF3-8B95-4F01-BBD1-82948F2F262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44196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				</a:t>
            </a:r>
            <a:r>
              <a:rPr lang="en-US" altLang="en-US" sz="2800">
                <a:solidFill>
                  <a:schemeClr val="bg2"/>
                </a:solidFill>
              </a:rPr>
              <a:t>.10</a:t>
            </a:r>
            <a:r>
              <a:rPr lang="en-US" altLang="en-US" sz="2800"/>
              <a:t>	$41,444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</a:t>
            </a:r>
            <a:r>
              <a:rPr lang="en-US" altLang="en-US" sz="2800">
                <a:solidFill>
                  <a:schemeClr val="bg2"/>
                </a:solidFill>
              </a:rPr>
              <a:t>.05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bg2"/>
                </a:solidFill>
              </a:rPr>
              <a:t>IRR</a:t>
            </a:r>
            <a:r>
              <a:rPr lang="en-US" altLang="en-US" sz="2800"/>
              <a:t>	</a:t>
            </a:r>
            <a:r>
              <a:rPr lang="en-US" altLang="en-US" sz="2800">
                <a:solidFill>
                  <a:srgbClr val="CF76F4"/>
                </a:solidFill>
              </a:rPr>
              <a:t>$40,000</a:t>
            </a:r>
            <a:r>
              <a:rPr lang="en-US" altLang="en-US" sz="2800"/>
              <a:t>		    </a:t>
            </a:r>
            <a:r>
              <a:rPr lang="en-US" altLang="en-US" sz="2800">
                <a:solidFill>
                  <a:schemeClr val="tx2"/>
                </a:solidFill>
              </a:rPr>
              <a:t>$4,603</a:t>
            </a: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		</a:t>
            </a:r>
            <a:r>
              <a:rPr lang="en-US" altLang="en-US" sz="2800">
                <a:solidFill>
                  <a:schemeClr val="bg2"/>
                </a:solidFill>
              </a:rPr>
              <a:t>.15</a:t>
            </a:r>
            <a:r>
              <a:rPr lang="en-US" altLang="en-US" sz="2800"/>
              <a:t>	$36,841</a:t>
            </a:r>
          </a:p>
          <a:p>
            <a:pPr>
              <a:buFont typeface="Monotype Sorts" pitchFamily="2" charset="2"/>
              <a:buNone/>
            </a:pP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hlink"/>
                </a:solidFill>
              </a:rPr>
              <a:t>		  </a:t>
            </a:r>
            <a:r>
              <a:rPr lang="en-US" altLang="en-US" sz="2800">
                <a:solidFill>
                  <a:schemeClr val="bg2"/>
                </a:solidFill>
              </a:rPr>
              <a:t>X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hlink"/>
                </a:solidFill>
              </a:rPr>
              <a:t>$1,444</a:t>
            </a:r>
            <a:r>
              <a:rPr lang="en-US" altLang="en-US" sz="2800"/>
              <a:t>					</a:t>
            </a:r>
            <a:r>
              <a:rPr lang="en-US" altLang="en-US" sz="2800">
                <a:solidFill>
                  <a:schemeClr val="bg2"/>
                </a:solidFill>
              </a:rPr>
              <a:t>.05</a:t>
            </a:r>
            <a:r>
              <a:rPr lang="en-US" altLang="en-US" sz="2800"/>
              <a:t>		</a:t>
            </a:r>
            <a:r>
              <a:rPr lang="en-US" altLang="en-US" sz="2800">
                <a:solidFill>
                  <a:schemeClr val="tx2"/>
                </a:solidFill>
              </a:rPr>
              <a:t>$4,603</a:t>
            </a:r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263236D9-8424-4BBF-AF21-B8195A082C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85F0885B-8AD4-4F72-9C0F-3409FA92D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3914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IRR Solution (Interpolate)</a:t>
            </a:r>
          </a:p>
        </p:txBody>
      </p:sp>
      <p:sp>
        <p:nvSpPr>
          <p:cNvPr id="20485" name="Line 5">
            <a:extLst>
              <a:ext uri="{FF2B5EF4-FFF2-40B4-BE49-F238E27FC236}">
                <a16:creationId xmlns:a16="http://schemas.microsoft.com/office/drawing/2014/main" id="{20D1F9CC-6D7A-4A69-964A-6087F29EB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EF7EA810-3E73-477D-8F70-A19F1AAA0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0487" name="Line 7">
            <a:extLst>
              <a:ext uri="{FF2B5EF4-FFF2-40B4-BE49-F238E27FC236}">
                <a16:creationId xmlns:a16="http://schemas.microsoft.com/office/drawing/2014/main" id="{74A29F80-2A08-4829-81C5-A7D842E32A3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>
            <a:extLst>
              <a:ext uri="{FF2B5EF4-FFF2-40B4-BE49-F238E27FC236}">
                <a16:creationId xmlns:a16="http://schemas.microsoft.com/office/drawing/2014/main" id="{D7869A58-114A-4C1C-AF09-B72DC613FE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>
            <a:extLst>
              <a:ext uri="{FF2B5EF4-FFF2-40B4-BE49-F238E27FC236}">
                <a16:creationId xmlns:a16="http://schemas.microsoft.com/office/drawing/2014/main" id="{25A0FBF1-E8A9-46EE-AA01-B8014DD8DA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072B3538-C612-4338-9C1D-CD17F0D94B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>
            <a:extLst>
              <a:ext uri="{FF2B5EF4-FFF2-40B4-BE49-F238E27FC236}">
                <a16:creationId xmlns:a16="http://schemas.microsoft.com/office/drawing/2014/main" id="{EDDCCB71-932D-47CB-AEC3-EEBA2A8CE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4643AF0A-1B79-40CB-88C9-E2ABA7BF6C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Rectangle 13">
            <a:extLst>
              <a:ext uri="{FF2B5EF4-FFF2-40B4-BE49-F238E27FC236}">
                <a16:creationId xmlns:a16="http://schemas.microsoft.com/office/drawing/2014/main" id="{A0272E00-8009-43A3-92D2-E5B3FD255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2225675"/>
            <a:ext cx="12715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$1,444</a:t>
            </a:r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61FE1B95-196F-4C54-985A-99F04F402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75C6FDBF-612F-40F0-9479-821CA7F17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id="{63E42A04-01EB-49DF-9735-962125D874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id="{81E0EF03-9398-42B0-AF5B-07B2A4399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id="{B21F994C-8B21-4FC8-B722-3538691A5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>
            <a:extLst>
              <a:ext uri="{FF2B5EF4-FFF2-40B4-BE49-F238E27FC236}">
                <a16:creationId xmlns:a16="http://schemas.microsoft.com/office/drawing/2014/main" id="{CF4C671D-FAB7-44D5-882D-F7ECD38F0C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Rectangle 20">
            <a:extLst>
              <a:ext uri="{FF2B5EF4-FFF2-40B4-BE49-F238E27FC236}">
                <a16:creationId xmlns:a16="http://schemas.microsoft.com/office/drawing/2014/main" id="{422A9DE9-1A9B-48A9-8915-99796E67A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20501" name="Line 21">
            <a:extLst>
              <a:ext uri="{FF2B5EF4-FFF2-40B4-BE49-F238E27FC236}">
                <a16:creationId xmlns:a16="http://schemas.microsoft.com/office/drawing/2014/main" id="{FA98AD33-E60E-4725-B0F2-6A6391118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800600"/>
            <a:ext cx="685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>
            <a:extLst>
              <a:ext uri="{FF2B5EF4-FFF2-40B4-BE49-F238E27FC236}">
                <a16:creationId xmlns:a16="http://schemas.microsoft.com/office/drawing/2014/main" id="{35928130-8EE1-48C9-9A6D-2273C5A5E4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Rectangle 23">
            <a:extLst>
              <a:ext uri="{FF2B5EF4-FFF2-40B4-BE49-F238E27FC236}">
                <a16:creationId xmlns:a16="http://schemas.microsoft.com/office/drawing/2014/main" id="{A0451360-650C-4B40-9066-8346884F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664075"/>
            <a:ext cx="3889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=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9B20F73-7F1E-4FA9-875D-D819AD14BDA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81200"/>
            <a:ext cx="8382000" cy="44196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				.10	$41,444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.05		</a:t>
            </a:r>
            <a:r>
              <a:rPr lang="en-US" altLang="en-US" sz="2800">
                <a:solidFill>
                  <a:srgbClr val="CF76F4"/>
                </a:solidFill>
              </a:rPr>
              <a:t>IRR	$40,000</a:t>
            </a:r>
            <a:r>
              <a:rPr lang="en-US" altLang="en-US" sz="2800"/>
              <a:t>		    $4,603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		.15	$36,841</a:t>
            </a:r>
          </a:p>
          <a:p>
            <a:pPr>
              <a:buFont typeface="Monotype Sorts" pitchFamily="2" charset="2"/>
              <a:buNone/>
            </a:pPr>
            <a:endParaRPr lang="en-US" altLang="en-US" sz="2800"/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			($1,444)(0.05)						      $4,603</a:t>
            </a:r>
            <a:r>
              <a:rPr lang="en-US" altLang="en-US" sz="2800">
                <a:solidFill>
                  <a:schemeClr val="tx2"/>
                </a:solidFill>
              </a:rPr>
              <a:t>		</a:t>
            </a:r>
          </a:p>
        </p:txBody>
      </p:sp>
      <p:sp>
        <p:nvSpPr>
          <p:cNvPr id="21507" name="Line 3">
            <a:extLst>
              <a:ext uri="{FF2B5EF4-FFF2-40B4-BE49-F238E27FC236}">
                <a16:creationId xmlns:a16="http://schemas.microsoft.com/office/drawing/2014/main" id="{4E66D15A-C234-4F6B-A6B5-1630E9DEC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AD271C4-7396-46FE-8E3A-0C1057634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3914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IRR Solution (Interpolate)</a:t>
            </a:r>
          </a:p>
        </p:txBody>
      </p:sp>
      <p:sp>
        <p:nvSpPr>
          <p:cNvPr id="21509" name="Line 5">
            <a:extLst>
              <a:ext uri="{FF2B5EF4-FFF2-40B4-BE49-F238E27FC236}">
                <a16:creationId xmlns:a16="http://schemas.microsoft.com/office/drawing/2014/main" id="{D451EC83-40C5-4E96-A066-4BDDE62183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CDB64AFD-8537-41A6-B221-54B119873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C0E95CAE-5C9E-4811-AC9C-95CADF279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439151A9-F5C5-4930-91EF-F81DA31F5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2A6119C7-B700-403A-AA69-ACB7A6F599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B81E36EF-A36E-418C-9622-957FC7156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0" cy="15240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>
            <a:extLst>
              <a:ext uri="{FF2B5EF4-FFF2-40B4-BE49-F238E27FC236}">
                <a16:creationId xmlns:a16="http://schemas.microsoft.com/office/drawing/2014/main" id="{5F47D255-0ABA-44A4-8C3C-405A63381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057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55AE907D-BE39-46A7-8331-AA6C4BF60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581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9F597717-D5DE-42DC-B0B6-673909F0F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2225675"/>
            <a:ext cx="12715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$1,444</a:t>
            </a:r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556559CE-7D3A-4E8A-ABB9-08F9ECFE0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E1677A79-517D-4EC6-AB2F-75B0ED09A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9C7D8C69-0D6D-4AE7-A0A2-CCF62ADD4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4098AE01-7379-4E9F-BC9C-43AEAC336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0" cy="609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B0DE60B5-2DDC-41C3-8FE2-E73CD5A009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>
            <a:extLst>
              <a:ext uri="{FF2B5EF4-FFF2-40B4-BE49-F238E27FC236}">
                <a16:creationId xmlns:a16="http://schemas.microsoft.com/office/drawing/2014/main" id="{AFFF4783-3771-4072-876B-9CFBE0EEEA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819400"/>
            <a:ext cx="3048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Rectangle 20">
            <a:extLst>
              <a:ext uri="{FF2B5EF4-FFF2-40B4-BE49-F238E27FC236}">
                <a16:creationId xmlns:a16="http://schemas.microsoft.com/office/drawing/2014/main" id="{1E73D900-48DA-4768-96B3-5FA5B4906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2301875"/>
            <a:ext cx="4175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</a:p>
        </p:txBody>
      </p:sp>
      <p:sp>
        <p:nvSpPr>
          <p:cNvPr id="21525" name="Rectangle 21">
            <a:extLst>
              <a:ext uri="{FF2B5EF4-FFF2-40B4-BE49-F238E27FC236}">
                <a16:creationId xmlns:a16="http://schemas.microsoft.com/office/drawing/2014/main" id="{7839CE99-2D24-42BA-9221-E1A571241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4511675"/>
            <a:ext cx="723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  <a:r>
              <a:rPr lang="en-US" altLang="en-US" sz="2800"/>
              <a:t> =</a:t>
            </a:r>
          </a:p>
        </p:txBody>
      </p:sp>
      <p:sp>
        <p:nvSpPr>
          <p:cNvPr id="21526" name="Line 22">
            <a:extLst>
              <a:ext uri="{FF2B5EF4-FFF2-40B4-BE49-F238E27FC236}">
                <a16:creationId xmlns:a16="http://schemas.microsoft.com/office/drawing/2014/main" id="{BC54294A-1552-4C6C-8A57-215B82F87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800600"/>
            <a:ext cx="2133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Rectangle 23">
            <a:extLst>
              <a:ext uri="{FF2B5EF4-FFF2-40B4-BE49-F238E27FC236}">
                <a16:creationId xmlns:a16="http://schemas.microsoft.com/office/drawing/2014/main" id="{7E1EA696-FB3B-4E54-9ABA-A06C853A0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9713" y="4511675"/>
            <a:ext cx="17145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hlink"/>
                </a:solidFill>
              </a:rPr>
              <a:t>X</a:t>
            </a:r>
            <a:r>
              <a:rPr lang="en-US" altLang="en-US" sz="2800"/>
              <a:t> = </a:t>
            </a:r>
            <a:r>
              <a:rPr lang="en-US" altLang="en-US" sz="2800">
                <a:solidFill>
                  <a:schemeClr val="hlink"/>
                </a:solidFill>
              </a:rPr>
              <a:t>.0157</a:t>
            </a:r>
          </a:p>
        </p:txBody>
      </p:sp>
      <p:sp>
        <p:nvSpPr>
          <p:cNvPr id="21528" name="Rectangle 24">
            <a:extLst>
              <a:ext uri="{FF2B5EF4-FFF2-40B4-BE49-F238E27FC236}">
                <a16:creationId xmlns:a16="http://schemas.microsoft.com/office/drawing/2014/main" id="{5365B303-2236-402E-BC18-3635B3C1E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5457825"/>
            <a:ext cx="68722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/>
              <a:t> = .10 + </a:t>
            </a:r>
            <a:r>
              <a:rPr lang="en-US" altLang="en-US" sz="3200">
                <a:solidFill>
                  <a:schemeClr val="hlink"/>
                </a:solidFill>
              </a:rPr>
              <a:t>.0157</a:t>
            </a:r>
            <a:r>
              <a:rPr lang="en-US" altLang="en-US" sz="3200"/>
              <a:t> =</a:t>
            </a:r>
            <a:r>
              <a:rPr lang="en-US" altLang="en-US" sz="3200">
                <a:solidFill>
                  <a:srgbClr val="CF76F4"/>
                </a:solidFill>
              </a:rPr>
              <a:t> .1157 </a:t>
            </a:r>
            <a:r>
              <a:rPr lang="en-US" altLang="en-US" sz="3200"/>
              <a:t>or </a:t>
            </a:r>
            <a:r>
              <a:rPr lang="en-US" altLang="en-US" sz="3200">
                <a:solidFill>
                  <a:srgbClr val="CF76F4"/>
                </a:solidFill>
              </a:rPr>
              <a:t>11.57%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B00D9A6-F88D-4B9F-BDA4-5F3DD37F5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352800"/>
            <a:ext cx="6858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2531" name="Line 2">
            <a:extLst>
              <a:ext uri="{FF2B5EF4-FFF2-40B4-BE49-F238E27FC236}">
                <a16:creationId xmlns:a16="http://schemas.microsoft.com/office/drawing/2014/main" id="{53C3D5C0-3ADC-44FF-A56D-C6F63C2BD5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3EF8F14-91F5-44FB-8B69-D3DBF1291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IRR Acceptance Criterion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B881810-19CB-4D4C-9D0F-E4706E1A3B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4419600"/>
            <a:ext cx="7848600" cy="17526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tx2"/>
                </a:solidFill>
              </a:rPr>
              <a:t>   No!  </a:t>
            </a:r>
            <a:r>
              <a:rPr lang="en-US" altLang="en-US" sz="3200"/>
              <a:t>The firm will receive </a:t>
            </a:r>
            <a:r>
              <a:rPr lang="en-US" altLang="en-US" sz="3200">
                <a:solidFill>
                  <a:srgbClr val="CF76F4"/>
                </a:solidFill>
              </a:rPr>
              <a:t>11.57%</a:t>
            </a:r>
            <a:r>
              <a:rPr lang="en-US" altLang="en-US" sz="3200"/>
              <a:t> for each dollar invested in this project at a cost of </a:t>
            </a:r>
            <a:r>
              <a:rPr lang="en-US" altLang="en-US" sz="3200">
                <a:solidFill>
                  <a:srgbClr val="A75151"/>
                </a:solidFill>
              </a:rPr>
              <a:t>13%</a:t>
            </a:r>
            <a:r>
              <a:rPr lang="en-US" altLang="en-US" sz="3200"/>
              <a:t>.  [ </a:t>
            </a:r>
            <a:r>
              <a:rPr lang="en-US" altLang="en-US" sz="3200">
                <a:solidFill>
                  <a:srgbClr val="CF76F4"/>
                </a:solidFill>
              </a:rPr>
              <a:t>IRR</a:t>
            </a:r>
            <a:r>
              <a:rPr lang="en-US" altLang="en-US" sz="3200">
                <a:solidFill>
                  <a:srgbClr val="014A01"/>
                </a:solidFill>
              </a:rPr>
              <a:t> </a:t>
            </a:r>
            <a:r>
              <a:rPr lang="en-US" altLang="en-US" sz="3200"/>
              <a:t>&lt; </a:t>
            </a:r>
            <a:r>
              <a:rPr lang="en-US" altLang="en-US" sz="3200">
                <a:solidFill>
                  <a:srgbClr val="A75151"/>
                </a:solidFill>
              </a:rPr>
              <a:t>Hurdle Rate </a:t>
            </a:r>
            <a:r>
              <a:rPr lang="en-US" altLang="en-US" sz="3200"/>
              <a:t>]</a:t>
            </a:r>
          </a:p>
        </p:txBody>
      </p:sp>
      <p:sp>
        <p:nvSpPr>
          <p:cNvPr id="22534" name="Line 5">
            <a:extLst>
              <a:ext uri="{FF2B5EF4-FFF2-40B4-BE49-F238E27FC236}">
                <a16:creationId xmlns:a16="http://schemas.microsoft.com/office/drawing/2014/main" id="{A1093014-999E-476A-A656-9A960CE9301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A408CAD3-39F3-4BEE-8AF9-84EC4001ED0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752600"/>
            <a:ext cx="8153400" cy="25146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sz="3200"/>
              <a:t>  The management of </a:t>
            </a:r>
            <a:r>
              <a:rPr lang="en-US" altLang="en-US" sz="3200" i="1"/>
              <a:t>Basket Wonders </a:t>
            </a:r>
            <a:r>
              <a:rPr lang="en-US" altLang="en-US" sz="3200"/>
              <a:t>has determined that the </a:t>
            </a:r>
            <a:r>
              <a:rPr lang="en-US" altLang="en-US" sz="3200">
                <a:solidFill>
                  <a:srgbClr val="A75151"/>
                </a:solidFill>
              </a:rPr>
              <a:t>hurdle rate </a:t>
            </a:r>
            <a:r>
              <a:rPr lang="en-US" altLang="en-US" sz="3200"/>
              <a:t>is </a:t>
            </a:r>
            <a:r>
              <a:rPr lang="en-US" altLang="en-US" sz="3200">
                <a:solidFill>
                  <a:srgbClr val="A75151"/>
                </a:solidFill>
              </a:rPr>
              <a:t>13% </a:t>
            </a:r>
            <a:r>
              <a:rPr lang="en-US" altLang="en-US" sz="3200"/>
              <a:t>for projects of this type.</a:t>
            </a:r>
          </a:p>
          <a:p>
            <a:pPr lvl="1"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hlink"/>
                </a:solidFill>
              </a:rPr>
              <a:t>   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>
            <a:extLst>
              <a:ext uri="{FF2B5EF4-FFF2-40B4-BE49-F238E27FC236}">
                <a16:creationId xmlns:a16="http://schemas.microsoft.com/office/drawing/2014/main" id="{379CB0C5-DBD9-4BCC-A7F8-059E70022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E283500-6342-46C2-BEB4-D3E05A9621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IRR Strengths 		</a:t>
            </a:r>
            <a:br>
              <a:rPr lang="en-US" altLang="en-US" b="1"/>
            </a:br>
            <a:r>
              <a:rPr lang="en-US" altLang="en-US" b="1"/>
              <a:t>and Weaknesses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73BCE88-E001-4602-BE75-42A24AFB278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114800" cy="4191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en-US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      </a:t>
            </a:r>
            <a:endParaRPr lang="en-US" altLang="en-US"/>
          </a:p>
          <a:p>
            <a:pPr marL="457200" lvl="1" indent="0">
              <a:defRPr/>
            </a:pPr>
            <a:r>
              <a:rPr lang="en-US" altLang="en-US" sz="3200"/>
              <a:t>  Accounts for 		TVM</a:t>
            </a:r>
          </a:p>
          <a:p>
            <a:pPr marL="457200" lvl="1" indent="0">
              <a:defRPr/>
            </a:pPr>
            <a:r>
              <a:rPr lang="en-US" altLang="en-US" sz="3200"/>
              <a:t>  Considers all 		cash flows</a:t>
            </a:r>
          </a:p>
          <a:p>
            <a:pPr marL="457200" lvl="1" indent="0">
              <a:defRPr/>
            </a:pPr>
            <a:r>
              <a:rPr lang="en-US" altLang="en-US" sz="3200"/>
              <a:t>  Less 			subjectivity</a:t>
            </a:r>
          </a:p>
        </p:txBody>
      </p:sp>
      <p:sp>
        <p:nvSpPr>
          <p:cNvPr id="23557" name="Line 5">
            <a:extLst>
              <a:ext uri="{FF2B5EF4-FFF2-40B4-BE49-F238E27FC236}">
                <a16:creationId xmlns:a16="http://schemas.microsoft.com/office/drawing/2014/main" id="{3BF2D915-EAE9-4757-B8DE-C1E74ACBF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FD11C1E9-97F2-4036-A241-154FC7A5F4A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86200" y="1981200"/>
            <a:ext cx="5181600" cy="47244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alt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endParaRPr lang="en-US" altLang="en-US" sz="3200"/>
          </a:p>
          <a:p>
            <a:pPr marL="457200" lvl="1" indent="0">
              <a:defRPr/>
            </a:pPr>
            <a:r>
              <a:rPr lang="en-US" altLang="en-US" sz="3200"/>
              <a:t>  Assumes all cash 		flows reinvested at 	the IRR	</a:t>
            </a:r>
          </a:p>
          <a:p>
            <a:pPr marL="457200" lvl="1" indent="0">
              <a:defRPr/>
            </a:pPr>
            <a:r>
              <a:rPr lang="en-US" altLang="en-US" sz="3200"/>
              <a:t>  Difficulties with 		project rankings and 	Multiple IRRs</a:t>
            </a:r>
            <a:endParaRPr lang="en-US" altLang="en-US" sz="2800"/>
          </a:p>
          <a:p>
            <a:pPr eaLnBrk="1">
              <a:buFont typeface="Monotype Sorts" pitchFamily="2" charset="2"/>
              <a:buNone/>
              <a:defRPr/>
            </a:pPr>
            <a:endParaRPr lang="en-US" altLang="en-US" sz="28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403F1704-8F45-4496-9938-92722949CE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00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DB2739C-5128-4466-9D33-E448814DF7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Capital Budgeting Techniques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ECE2371-1D6C-499E-947A-0B35BC38A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05800" cy="39624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lvl="1"/>
            <a:r>
              <a:rPr lang="en-US" altLang="en-US"/>
              <a:t> Project Evaluation and Selection</a:t>
            </a:r>
          </a:p>
          <a:p>
            <a:pPr lvl="1"/>
            <a:r>
              <a:rPr lang="en-US" altLang="en-US"/>
              <a:t> Potential Difficulties</a:t>
            </a:r>
          </a:p>
          <a:p>
            <a:pPr lvl="1"/>
            <a:r>
              <a:rPr lang="en-US" altLang="en-US"/>
              <a:t> Capital Rationing</a:t>
            </a:r>
          </a:p>
          <a:p>
            <a:pPr lvl="1"/>
            <a:r>
              <a:rPr lang="en-US" altLang="en-US"/>
              <a:t> Project Monitoring</a:t>
            </a:r>
          </a:p>
          <a:p>
            <a:pPr lvl="1"/>
            <a:r>
              <a:rPr lang="en-US" altLang="en-US"/>
              <a:t> Post-Completion Audit</a:t>
            </a:r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3500E8FE-709F-4EDC-8EBA-5C64211F0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0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>
            <a:extLst>
              <a:ext uri="{FF2B5EF4-FFF2-40B4-BE49-F238E27FC236}">
                <a16:creationId xmlns:a16="http://schemas.microsoft.com/office/drawing/2014/main" id="{7F2E1EAA-A445-4E90-B157-580FA70A5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24400"/>
            <a:ext cx="8077200" cy="1447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4579" name="Line 2">
            <a:extLst>
              <a:ext uri="{FF2B5EF4-FFF2-40B4-BE49-F238E27FC236}">
                <a16:creationId xmlns:a16="http://schemas.microsoft.com/office/drawing/2014/main" id="{3D5352EB-2E27-48FB-85C8-FA46A5FEA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9F258D2-9FB2-4EE7-9242-66291078A8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Net Present Value (NPV)</a:t>
            </a:r>
          </a:p>
        </p:txBody>
      </p:sp>
      <p:sp>
        <p:nvSpPr>
          <p:cNvPr id="24581" name="Line 4">
            <a:extLst>
              <a:ext uri="{FF2B5EF4-FFF2-40B4-BE49-F238E27FC236}">
                <a16:creationId xmlns:a16="http://schemas.microsoft.com/office/drawing/2014/main" id="{1D7F121B-0E91-4F03-BD80-BA868B341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43EBD4C2-6F26-4A0E-A8A9-DA53E6AABFA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81200"/>
            <a:ext cx="8153400" cy="25146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i="1"/>
              <a:t>  NPV </a:t>
            </a:r>
            <a:r>
              <a:rPr lang="en-US" altLang="en-US"/>
              <a:t>is the present value of an investment project’s net cash flows minus the project’s initial cash outflow.</a:t>
            </a: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B8F7E53-0C87-4B43-8ACB-C423BBD29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5688" y="4854575"/>
            <a:ext cx="48561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hlink"/>
                </a:solidFill>
              </a:rPr>
              <a:t>CF</a:t>
            </a:r>
            <a:r>
              <a:rPr lang="en-US" altLang="en-US" sz="3200" baseline="-25000">
                <a:solidFill>
                  <a:schemeClr val="tx2"/>
                </a:solidFill>
              </a:rPr>
              <a:t>1</a:t>
            </a:r>
            <a:r>
              <a:rPr lang="en-US" altLang="en-US" sz="3200">
                <a:solidFill>
                  <a:schemeClr val="tx1"/>
                </a:solidFill>
              </a:rPr>
              <a:t>       </a:t>
            </a:r>
            <a:r>
              <a:rPr lang="en-US" altLang="en-US" sz="3200">
                <a:solidFill>
                  <a:schemeClr val="hlink"/>
                </a:solidFill>
              </a:rPr>
              <a:t>CF</a:t>
            </a:r>
            <a:r>
              <a:rPr lang="en-US" altLang="en-US" sz="3200" baseline="-25000">
                <a:solidFill>
                  <a:schemeClr val="tx2"/>
                </a:solidFill>
              </a:rPr>
              <a:t>2</a:t>
            </a:r>
            <a:r>
              <a:rPr lang="en-US" altLang="en-US" sz="3200">
                <a:solidFill>
                  <a:schemeClr val="tx1"/>
                </a:solidFill>
              </a:rPr>
              <a:t>               </a:t>
            </a:r>
            <a:r>
              <a:rPr lang="en-US" altLang="en-US" sz="3200">
                <a:solidFill>
                  <a:schemeClr val="hlink"/>
                </a:solidFill>
              </a:rPr>
              <a:t>CF</a:t>
            </a:r>
            <a:r>
              <a:rPr lang="en-US" altLang="en-US" sz="3200" baseline="-25000">
                <a:solidFill>
                  <a:schemeClr val="tx2"/>
                </a:solidFill>
              </a:rPr>
              <a:t>n</a:t>
            </a:r>
            <a:r>
              <a:rPr lang="en-US" altLang="en-US" sz="32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F02C8BBF-705A-41F8-B655-D91A1B71D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5364163"/>
            <a:ext cx="56642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(1+</a:t>
            </a:r>
            <a:r>
              <a:rPr lang="en-US" altLang="en-US" sz="3200">
                <a:solidFill>
                  <a:srgbClr val="CF76F4"/>
                </a:solidFill>
              </a:rPr>
              <a:t>k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1</a:t>
            </a:r>
            <a:r>
              <a:rPr lang="en-US" altLang="en-US" sz="3200">
                <a:solidFill>
                  <a:schemeClr val="tx1"/>
                </a:solidFill>
              </a:rPr>
              <a:t>    (1+</a:t>
            </a:r>
            <a:r>
              <a:rPr lang="en-US" altLang="en-US" sz="3200">
                <a:solidFill>
                  <a:srgbClr val="CF76F4"/>
                </a:solidFill>
              </a:rPr>
              <a:t>k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2</a:t>
            </a:r>
            <a:r>
              <a:rPr lang="en-US" altLang="en-US" sz="3200">
                <a:solidFill>
                  <a:schemeClr val="tx1"/>
                </a:solidFill>
              </a:rPr>
              <a:t>           (1+</a:t>
            </a:r>
            <a:r>
              <a:rPr lang="en-US" altLang="en-US" sz="3200">
                <a:solidFill>
                  <a:srgbClr val="CF76F4"/>
                </a:solidFill>
              </a:rPr>
              <a:t>k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24585" name="Line 8">
            <a:extLst>
              <a:ext uri="{FF2B5EF4-FFF2-40B4-BE49-F238E27FC236}">
                <a16:creationId xmlns:a16="http://schemas.microsoft.com/office/drawing/2014/main" id="{46B21441-4350-4BA5-8EAB-1CDEBB283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102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9">
            <a:extLst>
              <a:ext uri="{FF2B5EF4-FFF2-40B4-BE49-F238E27FC236}">
                <a16:creationId xmlns:a16="http://schemas.microsoft.com/office/drawing/2014/main" id="{BDCAB6B6-1525-4EB6-9348-9558D42E8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410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84F40C17-D9EA-41A5-891C-3D0FF717C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5167313"/>
            <a:ext cx="11255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+ . . . +</a:t>
            </a: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DF2686B7-19F0-4931-B065-B9EB6D136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13" y="5167313"/>
            <a:ext cx="358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3766BD0-341A-4AE5-AC59-B5EBF1E2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8" y="5062538"/>
            <a:ext cx="1150937" cy="5762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3200"/>
              <a:t>-</a:t>
            </a:r>
            <a:r>
              <a:rPr lang="en-US" altLang="en-US" sz="3200">
                <a:solidFill>
                  <a:srgbClr val="42B200"/>
                </a:solidFill>
              </a:rPr>
              <a:t> </a:t>
            </a:r>
            <a:r>
              <a:rPr lang="en-US" alt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ICO</a:t>
            </a:r>
          </a:p>
        </p:txBody>
      </p:sp>
      <p:sp>
        <p:nvSpPr>
          <p:cNvPr id="24590" name="Line 13">
            <a:extLst>
              <a:ext uri="{FF2B5EF4-FFF2-40B4-BE49-F238E27FC236}">
                <a16:creationId xmlns:a16="http://schemas.microsoft.com/office/drawing/2014/main" id="{C79196EC-3C90-4FD1-B801-6C9DC2D1C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410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F3900A40-37D2-4D35-BE74-0E5AEC316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8" y="5138738"/>
            <a:ext cx="13684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rgbClr val="42B200"/>
                </a:solidFill>
              </a:rPr>
              <a:t>NPV </a:t>
            </a:r>
            <a:r>
              <a:rPr lang="en-US" altLang="en-US" sz="3200">
                <a:solidFill>
                  <a:schemeClr val="tx1"/>
                </a:solidFill>
              </a:rPr>
              <a:t>=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F8126B-3CFD-48AD-AD1B-29CDDB56025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905000"/>
            <a:ext cx="8305800" cy="1600200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200" i="1"/>
              <a:t>Basket Wonders </a:t>
            </a:r>
            <a:r>
              <a:rPr lang="en-US" altLang="en-US" sz="3200"/>
              <a:t>has determined that the appropriate </a:t>
            </a:r>
            <a:r>
              <a:rPr lang="en-US" altLang="en-US" sz="3200">
                <a:solidFill>
                  <a:srgbClr val="380069"/>
                </a:solidFill>
              </a:rPr>
              <a:t>discount rate (k) </a:t>
            </a:r>
            <a:r>
              <a:rPr lang="en-US" altLang="en-US" sz="3200"/>
              <a:t>for this project is </a:t>
            </a:r>
            <a:r>
              <a:rPr lang="en-US" altLang="en-US" sz="3200">
                <a:solidFill>
                  <a:srgbClr val="380069"/>
                </a:solidFill>
              </a:rPr>
              <a:t>13%</a:t>
            </a:r>
            <a:r>
              <a:rPr lang="en-US" altLang="en-US" sz="3200"/>
              <a:t>.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E54DA14-9E68-4CF2-9C39-D05110834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4695825"/>
            <a:ext cx="34496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hlink"/>
                </a:solidFill>
              </a:rPr>
              <a:t>$10,000</a:t>
            </a:r>
            <a:r>
              <a:rPr lang="en-US" altLang="en-US" sz="3200">
                <a:solidFill>
                  <a:schemeClr val="tx1"/>
                </a:solidFill>
              </a:rPr>
              <a:t>     </a:t>
            </a:r>
            <a:r>
              <a:rPr lang="en-US" altLang="en-US" sz="3200">
                <a:solidFill>
                  <a:schemeClr val="hlink"/>
                </a:solidFill>
              </a:rPr>
              <a:t>$7,000</a:t>
            </a:r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id="{E8BEC04F-742D-42E2-9490-01CB480297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3581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20157FB-7D77-4D34-9B36-184B779457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>
                <a:effectLst/>
              </a:rPr>
              <a:t> </a:t>
            </a:r>
            <a:r>
              <a:rPr lang="en-US" altLang="en-US" b="1"/>
              <a:t>NPV Solution</a:t>
            </a:r>
          </a:p>
        </p:txBody>
      </p:sp>
      <p:sp>
        <p:nvSpPr>
          <p:cNvPr id="25606" name="Line 6">
            <a:extLst>
              <a:ext uri="{FF2B5EF4-FFF2-40B4-BE49-F238E27FC236}">
                <a16:creationId xmlns:a16="http://schemas.microsoft.com/office/drawing/2014/main" id="{D2FE7BCB-09FC-4C69-919F-13159AEF9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3581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8DB2AEA6-D40C-403A-B35C-F5EBB78BA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713" y="3476625"/>
            <a:ext cx="53657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hlink"/>
                </a:solidFill>
              </a:rPr>
              <a:t>$10,000</a:t>
            </a:r>
            <a:r>
              <a:rPr lang="en-US" altLang="en-US" sz="3200">
                <a:solidFill>
                  <a:schemeClr val="tx1"/>
                </a:solidFill>
              </a:rPr>
              <a:t>    </a:t>
            </a:r>
            <a:r>
              <a:rPr lang="en-US" altLang="en-US" sz="3200">
                <a:solidFill>
                  <a:schemeClr val="hlink"/>
                </a:solidFill>
              </a:rPr>
              <a:t>$12,000</a:t>
            </a:r>
            <a:r>
              <a:rPr lang="en-US" altLang="en-US" sz="3200">
                <a:solidFill>
                  <a:schemeClr val="tx1"/>
                </a:solidFill>
              </a:rPr>
              <a:t>   </a:t>
            </a:r>
            <a:r>
              <a:rPr lang="en-US" altLang="en-US" sz="3200">
                <a:solidFill>
                  <a:schemeClr val="hlink"/>
                </a:solidFill>
              </a:rPr>
              <a:t>$15,000</a:t>
            </a:r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1ECC0EC3-604E-44C0-AA20-257452731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4010025"/>
            <a:ext cx="53308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 (1</a:t>
            </a:r>
            <a:r>
              <a:rPr lang="en-US" altLang="en-US" sz="3200">
                <a:solidFill>
                  <a:srgbClr val="CF76F4"/>
                </a:solidFill>
              </a:rPr>
              <a:t>.13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1</a:t>
            </a:r>
            <a:r>
              <a:rPr lang="en-US" altLang="en-US" sz="3200" baseline="30000">
                <a:solidFill>
                  <a:schemeClr val="tx1"/>
                </a:solidFill>
              </a:rPr>
              <a:t>         </a:t>
            </a:r>
            <a:r>
              <a:rPr lang="en-US" altLang="en-US" sz="3200">
                <a:solidFill>
                  <a:schemeClr val="tx1"/>
                </a:solidFill>
              </a:rPr>
              <a:t>(1</a:t>
            </a:r>
            <a:r>
              <a:rPr lang="en-US" altLang="en-US" sz="3200">
                <a:solidFill>
                  <a:srgbClr val="CF76F4"/>
                </a:solidFill>
              </a:rPr>
              <a:t>.13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2</a:t>
            </a:r>
            <a:r>
              <a:rPr lang="en-US" altLang="en-US" sz="3200" baseline="30000">
                <a:solidFill>
                  <a:schemeClr val="tx1"/>
                </a:solidFill>
              </a:rPr>
              <a:t>         </a:t>
            </a:r>
            <a:r>
              <a:rPr lang="en-US" altLang="en-US" sz="3200">
                <a:solidFill>
                  <a:schemeClr val="tx1"/>
                </a:solidFill>
              </a:rPr>
              <a:t>(1</a:t>
            </a:r>
            <a:r>
              <a:rPr lang="en-US" altLang="en-US" sz="3200">
                <a:solidFill>
                  <a:srgbClr val="CF76F4"/>
                </a:solidFill>
              </a:rPr>
              <a:t>.13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3</a:t>
            </a:r>
            <a:r>
              <a:rPr lang="en-US" altLang="en-US" sz="3200" baseline="30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2F765D85-8153-4BAD-B99D-C360FD9B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37052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D163C58B-ECCD-425F-8550-395E834A7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3" y="37052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4F98AE1C-6A51-4427-ACB8-E94EB866B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50006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5612" name="Line 12">
            <a:extLst>
              <a:ext uri="{FF2B5EF4-FFF2-40B4-BE49-F238E27FC236}">
                <a16:creationId xmlns:a16="http://schemas.microsoft.com/office/drawing/2014/main" id="{04260709-46D1-430A-9384-A93CE17F1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>
            <a:extLst>
              <a:ext uri="{FF2B5EF4-FFF2-40B4-BE49-F238E27FC236}">
                <a16:creationId xmlns:a16="http://schemas.microsoft.com/office/drawing/2014/main" id="{65F49502-5B03-43B2-9170-90B476934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9624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>
            <a:extLst>
              <a:ext uri="{FF2B5EF4-FFF2-40B4-BE49-F238E27FC236}">
                <a16:creationId xmlns:a16="http://schemas.microsoft.com/office/drawing/2014/main" id="{5E39053E-E4B5-4F29-8F2B-0AAD956E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9624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>
            <a:extLst>
              <a:ext uri="{FF2B5EF4-FFF2-40B4-BE49-F238E27FC236}">
                <a16:creationId xmlns:a16="http://schemas.microsoft.com/office/drawing/2014/main" id="{56B7D766-CDFE-4BFE-B134-31C2B63B37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257800"/>
            <a:ext cx="1219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39AFE74E-FFA6-45D1-B3A8-F4A385F61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257800"/>
            <a:ext cx="1143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Rectangle 17">
            <a:extLst>
              <a:ext uri="{FF2B5EF4-FFF2-40B4-BE49-F238E27FC236}">
                <a16:creationId xmlns:a16="http://schemas.microsoft.com/office/drawing/2014/main" id="{033966F5-C0ED-43EC-B5A5-F21E632E5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263" y="5032375"/>
            <a:ext cx="1893887" cy="5762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3200"/>
              <a:t>- </a:t>
            </a:r>
            <a:r>
              <a:rPr lang="en-US" alt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AB8C3CEC-8096-43A4-AE59-F37055BBE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5229225"/>
            <a:ext cx="32654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(1</a:t>
            </a:r>
            <a:r>
              <a:rPr lang="en-US" altLang="en-US" sz="3200">
                <a:solidFill>
                  <a:srgbClr val="CF76F4"/>
                </a:solidFill>
              </a:rPr>
              <a:t>.13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4</a:t>
            </a:r>
            <a:r>
              <a:rPr lang="en-US" altLang="en-US" sz="3200" baseline="30000">
                <a:solidFill>
                  <a:schemeClr val="tx1"/>
                </a:solidFill>
              </a:rPr>
              <a:t>         </a:t>
            </a:r>
            <a:r>
              <a:rPr lang="en-US" altLang="en-US" sz="3200">
                <a:solidFill>
                  <a:schemeClr val="tx1"/>
                </a:solidFill>
              </a:rPr>
              <a:t>(1</a:t>
            </a:r>
            <a:r>
              <a:rPr lang="en-US" altLang="en-US" sz="3200">
                <a:solidFill>
                  <a:srgbClr val="CF76F4"/>
                </a:solidFill>
              </a:rPr>
              <a:t>.13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25619" name="Rectangle 19">
            <a:extLst>
              <a:ext uri="{FF2B5EF4-FFF2-40B4-BE49-F238E27FC236}">
                <a16:creationId xmlns:a16="http://schemas.microsoft.com/office/drawing/2014/main" id="{F0527900-FAAA-4AE5-A56B-4D8E47027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3" y="3660775"/>
            <a:ext cx="1368425" cy="5762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altLang="en-US" sz="3200">
                <a:solidFill>
                  <a:srgbClr val="A75151"/>
                </a:solidFill>
              </a:rPr>
              <a:t> </a:t>
            </a:r>
            <a:r>
              <a:rPr lang="en-US" altLang="en-US" sz="3200"/>
              <a:t>=</a:t>
            </a:r>
          </a:p>
        </p:txBody>
      </p:sp>
      <p:sp>
        <p:nvSpPr>
          <p:cNvPr id="25620" name="Rectangle 20">
            <a:extLst>
              <a:ext uri="{FF2B5EF4-FFF2-40B4-BE49-F238E27FC236}">
                <a16:creationId xmlns:a16="http://schemas.microsoft.com/office/drawing/2014/main" id="{E16491A1-DD74-49AA-BC4A-CFE30F8D9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5713" y="3705225"/>
            <a:ext cx="41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+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>
            <a:extLst>
              <a:ext uri="{FF2B5EF4-FFF2-40B4-BE49-F238E27FC236}">
                <a16:creationId xmlns:a16="http://schemas.microsoft.com/office/drawing/2014/main" id="{4AC5E9F6-4885-4F7E-8125-8BAEEBC1A1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3581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210F7EA-BD30-428A-B872-4CB4DD3ED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NPV Solution</a:t>
            </a: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E93E3854-FDB8-4F89-99AC-5D42BC7F4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3581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2FABA6C2-FE12-4975-9E9C-535151B3B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altLang="en-US" sz="2800"/>
              <a:t> = 	</a:t>
            </a:r>
            <a:r>
              <a:rPr lang="en-US" altLang="en-US" sz="2800">
                <a:solidFill>
                  <a:schemeClr val="hlink"/>
                </a:solidFill>
              </a:rPr>
              <a:t>$10,000</a:t>
            </a:r>
            <a:r>
              <a:rPr lang="en-US" altLang="en-US" sz="2800"/>
              <a:t>(PVIF</a:t>
            </a:r>
            <a:r>
              <a:rPr lang="en-US" altLang="en-US" sz="2800" baseline="-25000">
                <a:solidFill>
                  <a:srgbClr val="CF76F4"/>
                </a:solidFill>
              </a:rPr>
              <a:t>13%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1</a:t>
            </a:r>
            <a:r>
              <a:rPr lang="en-US" altLang="en-US" sz="2800"/>
              <a:t>) + </a:t>
            </a:r>
            <a:r>
              <a:rPr lang="en-US" altLang="en-US" sz="2800">
                <a:solidFill>
                  <a:schemeClr val="hlink"/>
                </a:solidFill>
              </a:rPr>
              <a:t>$12,000</a:t>
            </a:r>
            <a:r>
              <a:rPr lang="en-US" altLang="en-US" sz="2800"/>
              <a:t>(PVIF</a:t>
            </a:r>
            <a:r>
              <a:rPr lang="en-US" altLang="en-US" sz="2800" baseline="-25000">
                <a:solidFill>
                  <a:srgbClr val="CF76F4"/>
                </a:solidFill>
              </a:rPr>
              <a:t>13%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2</a:t>
            </a:r>
            <a:r>
              <a:rPr lang="en-US" altLang="en-US" sz="2800"/>
              <a:t>) + 	</a:t>
            </a:r>
            <a:r>
              <a:rPr lang="en-US" altLang="en-US" sz="2800">
                <a:solidFill>
                  <a:schemeClr val="hlink"/>
                </a:solidFill>
              </a:rPr>
              <a:t>$15,000</a:t>
            </a:r>
            <a:r>
              <a:rPr lang="en-US" altLang="en-US" sz="2800"/>
              <a:t>(PVIF</a:t>
            </a:r>
            <a:r>
              <a:rPr lang="en-US" altLang="en-US" sz="2800" baseline="-25000">
                <a:solidFill>
                  <a:srgbClr val="CF76F4"/>
                </a:solidFill>
              </a:rPr>
              <a:t>13%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3</a:t>
            </a:r>
            <a:r>
              <a:rPr lang="en-US" altLang="en-US" sz="2800"/>
              <a:t>) + </a:t>
            </a:r>
            <a:r>
              <a:rPr lang="en-US" altLang="en-US" sz="2800">
                <a:solidFill>
                  <a:schemeClr val="hlink"/>
                </a:solidFill>
              </a:rPr>
              <a:t>$10,000</a:t>
            </a:r>
            <a:r>
              <a:rPr lang="en-US" altLang="en-US" sz="2800"/>
              <a:t>(PVIF</a:t>
            </a:r>
            <a:r>
              <a:rPr lang="en-US" altLang="en-US" sz="2800" baseline="-25000">
                <a:solidFill>
                  <a:srgbClr val="CF76F4"/>
                </a:solidFill>
              </a:rPr>
              <a:t>13%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4</a:t>
            </a:r>
            <a:r>
              <a:rPr lang="en-US" altLang="en-US" sz="2800"/>
              <a:t>) + 	</a:t>
            </a:r>
            <a:r>
              <a:rPr lang="en-US" altLang="en-US" sz="2800">
                <a:solidFill>
                  <a:schemeClr val="hlink"/>
                </a:solidFill>
              </a:rPr>
              <a:t>$  7,000</a:t>
            </a:r>
            <a:r>
              <a:rPr lang="en-US" altLang="en-US" sz="2800"/>
              <a:t>(PVIF</a:t>
            </a:r>
            <a:r>
              <a:rPr lang="en-US" altLang="en-US" sz="2800" baseline="-25000">
                <a:solidFill>
                  <a:srgbClr val="CF76F4"/>
                </a:solidFill>
              </a:rPr>
              <a:t>13%</a:t>
            </a:r>
            <a:r>
              <a:rPr lang="en-US" altLang="en-US" sz="2800" baseline="-25000"/>
              <a:t>,</a:t>
            </a:r>
            <a:r>
              <a:rPr lang="en-US" altLang="en-US" sz="2800" baseline="-25000">
                <a:solidFill>
                  <a:schemeClr val="tx2"/>
                </a:solidFill>
              </a:rPr>
              <a:t>5</a:t>
            </a:r>
            <a:r>
              <a:rPr lang="en-US" altLang="en-US" sz="2800"/>
              <a:t>) - 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endParaRPr lang="en-US" altLang="en-US" sz="2800"/>
          </a:p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altLang="en-US" sz="2800"/>
              <a:t> = 	</a:t>
            </a:r>
            <a:r>
              <a:rPr lang="en-US" altLang="en-US" sz="2800">
                <a:solidFill>
                  <a:schemeClr val="hlink"/>
                </a:solidFill>
              </a:rPr>
              <a:t>$10,000</a:t>
            </a:r>
            <a:r>
              <a:rPr lang="en-US" altLang="en-US" sz="2800"/>
              <a:t>(.885) + </a:t>
            </a:r>
            <a:r>
              <a:rPr lang="en-US" altLang="en-US" sz="2800">
                <a:solidFill>
                  <a:schemeClr val="hlink"/>
                </a:solidFill>
              </a:rPr>
              <a:t>$12,000</a:t>
            </a:r>
            <a:r>
              <a:rPr lang="en-US" altLang="en-US" sz="2800"/>
              <a:t>(.783) + 		</a:t>
            </a:r>
            <a:r>
              <a:rPr lang="en-US" altLang="en-US" sz="2800">
                <a:solidFill>
                  <a:schemeClr val="hlink"/>
                </a:solidFill>
              </a:rPr>
              <a:t>$15,000</a:t>
            </a:r>
            <a:r>
              <a:rPr lang="en-US" altLang="en-US" sz="2800"/>
              <a:t>(.693) + </a:t>
            </a:r>
            <a:r>
              <a:rPr lang="en-US" altLang="en-US" sz="2800">
                <a:solidFill>
                  <a:schemeClr val="hlink"/>
                </a:solidFill>
              </a:rPr>
              <a:t>$10,000</a:t>
            </a:r>
            <a:r>
              <a:rPr lang="en-US" altLang="en-US" sz="2800"/>
              <a:t>(.613) + 		</a:t>
            </a:r>
            <a:r>
              <a:rPr lang="en-US" altLang="en-US" sz="2800">
                <a:solidFill>
                  <a:schemeClr val="hlink"/>
                </a:solidFill>
              </a:rPr>
              <a:t>$  7,000</a:t>
            </a:r>
            <a:r>
              <a:rPr lang="en-US" altLang="en-US" sz="2800"/>
              <a:t>(.543) - 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endParaRPr lang="en-US" altLang="en-US" sz="2800"/>
          </a:p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altLang="en-US" sz="2800"/>
              <a:t> = 	$8,850 + $9,396 + $10,395 + 			$6,130 + $3,801 - </a:t>
            </a:r>
            <a:r>
              <a:rPr lang="en-US" alt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$40,000</a:t>
            </a:r>
            <a:r>
              <a:rPr lang="en-US" altLang="en-US" sz="2800"/>
              <a:t> </a:t>
            </a:r>
          </a:p>
          <a:p>
            <a:pPr marL="0" indent="0">
              <a:buFont typeface="Monotype Sorts" pitchFamily="2" charset="2"/>
              <a:buNone/>
              <a:tabLst>
                <a:tab pos="1314450" algn="l"/>
              </a:tabLst>
              <a:defRPr/>
            </a:pPr>
            <a:r>
              <a:rPr lang="en-US" altLang="en-US" sz="2800"/>
              <a:t>         =	</a:t>
            </a:r>
            <a:r>
              <a:rPr lang="en-US" altLang="en-US" sz="2800">
                <a:solidFill>
                  <a:srgbClr val="42B200"/>
                </a:solidFill>
              </a:rPr>
              <a:t>- </a:t>
            </a:r>
            <a:r>
              <a:rPr lang="en-US" alt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$1,428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859CF5AA-2330-4096-8493-76B747F89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703638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6719798-8F26-43AE-B797-E3961D84F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352800"/>
            <a:ext cx="68580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651" name="Line 2">
            <a:extLst>
              <a:ext uri="{FF2B5EF4-FFF2-40B4-BE49-F238E27FC236}">
                <a16:creationId xmlns:a16="http://schemas.microsoft.com/office/drawing/2014/main" id="{3CEF328C-6783-4987-8795-7C3298E26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76400"/>
            <a:ext cx="6934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0828996-62C7-4BDF-86E2-1AFDC2AC2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NPV Acceptance Criterion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27CD2FF8-C769-4BB7-B345-C633F442BC6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419600"/>
            <a:ext cx="8382000" cy="1752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 sz="3200">
                <a:solidFill>
                  <a:schemeClr val="tx2"/>
                </a:solidFill>
              </a:rPr>
              <a:t>   No!  </a:t>
            </a:r>
            <a:r>
              <a:rPr lang="en-US" altLang="en-US" sz="3200"/>
              <a:t>The </a:t>
            </a:r>
            <a:r>
              <a:rPr lang="en-US" altLang="en-US" sz="3200">
                <a:solidFill>
                  <a:srgbClr val="42B200"/>
                </a:solidFill>
              </a:rPr>
              <a:t>NPV</a:t>
            </a:r>
            <a:r>
              <a:rPr lang="en-US" altLang="en-US" sz="3200"/>
              <a:t> is </a:t>
            </a:r>
            <a:r>
              <a:rPr lang="en-US" altLang="en-US" sz="3200" u="sng"/>
              <a:t>negative</a:t>
            </a:r>
            <a:r>
              <a:rPr lang="en-US" altLang="en-US" sz="3200"/>
              <a:t>.  This means that the project is reducing shareholder wealth.  [</a:t>
            </a:r>
            <a:r>
              <a:rPr lang="en-US" altLang="en-US" sz="32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Reject </a:t>
            </a:r>
            <a:r>
              <a:rPr lang="en-US" altLang="en-US" sz="3200"/>
              <a:t>as </a:t>
            </a:r>
            <a:r>
              <a:rPr lang="en-US" altLang="en-US" sz="32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altLang="en-US" sz="3200">
                <a:solidFill>
                  <a:srgbClr val="014A01"/>
                </a:solidFill>
              </a:rPr>
              <a:t> </a:t>
            </a:r>
            <a:r>
              <a:rPr lang="en-US" altLang="en-US" sz="3200"/>
              <a:t>&lt; </a:t>
            </a:r>
            <a:r>
              <a:rPr lang="en-US" altLang="en-US" sz="32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altLang="en-US" sz="3200"/>
              <a:t> ]</a:t>
            </a:r>
          </a:p>
        </p:txBody>
      </p:sp>
      <p:sp>
        <p:nvSpPr>
          <p:cNvPr id="27654" name="Line 5">
            <a:extLst>
              <a:ext uri="{FF2B5EF4-FFF2-40B4-BE49-F238E27FC236}">
                <a16:creationId xmlns:a16="http://schemas.microsoft.com/office/drawing/2014/main" id="{777E1483-7951-44FC-99EA-23AC39C18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600200"/>
            <a:ext cx="6934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A6085F9F-EC1B-459F-B07F-B8DDD6C7BBE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7924800" cy="25146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sz="3200"/>
              <a:t>The management of </a:t>
            </a:r>
            <a:r>
              <a:rPr lang="en-US" altLang="en-US" sz="3200" i="1"/>
              <a:t>Basket Wonders </a:t>
            </a:r>
            <a:r>
              <a:rPr lang="en-US" altLang="en-US" sz="3200"/>
              <a:t>has determined that the </a:t>
            </a:r>
            <a:r>
              <a:rPr lang="en-US" altLang="en-US" sz="3200">
                <a:solidFill>
                  <a:srgbClr val="380069"/>
                </a:solidFill>
              </a:rPr>
              <a:t>required rate</a:t>
            </a:r>
            <a:r>
              <a:rPr lang="en-US" altLang="en-US" sz="3200"/>
              <a:t> is </a:t>
            </a:r>
            <a:r>
              <a:rPr lang="en-US" altLang="en-US" sz="3200">
                <a:solidFill>
                  <a:srgbClr val="380069"/>
                </a:solidFill>
              </a:rPr>
              <a:t>13% </a:t>
            </a:r>
            <a:r>
              <a:rPr lang="en-US" altLang="en-US" sz="3200"/>
              <a:t>for projects of this type.</a:t>
            </a:r>
          </a:p>
          <a:p>
            <a:pPr lvl="1"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hlink"/>
                </a:solidFill>
              </a:rPr>
              <a:t>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>
            <a:extLst>
              <a:ext uri="{FF2B5EF4-FFF2-40B4-BE49-F238E27FC236}">
                <a16:creationId xmlns:a16="http://schemas.microsoft.com/office/drawing/2014/main" id="{58F641D5-8FA3-48EB-93D6-2E3925180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BA87D8E-9E83-470A-8B18-2575B07CF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NPV Strengths 		</a:t>
            </a:r>
            <a:br>
              <a:rPr lang="en-US" altLang="en-US" b="1"/>
            </a:br>
            <a:r>
              <a:rPr lang="en-US" altLang="en-US" b="1"/>
              <a:t>and Weaknesses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983465D4-E291-4A03-A601-93934C69FC5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5029200" cy="4724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/>
              <a:t>        </a:t>
            </a:r>
            <a:r>
              <a:rPr lang="en-US" altLang="en-US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en-US"/>
          </a:p>
          <a:p>
            <a:pPr marL="457200" lvl="1" indent="0">
              <a:defRPr/>
            </a:pPr>
            <a:r>
              <a:rPr lang="en-US" altLang="en-US" sz="3200"/>
              <a:t>  Cash flows 			assumed to be 		reinvested at the 		hurdle rate.</a:t>
            </a:r>
          </a:p>
          <a:p>
            <a:pPr marL="457200" lvl="1" indent="0">
              <a:defRPr/>
            </a:pPr>
            <a:r>
              <a:rPr lang="en-US" altLang="en-US" sz="3200"/>
              <a:t>  Accounts for TVM.</a:t>
            </a:r>
          </a:p>
          <a:p>
            <a:pPr marL="457200" lvl="1" indent="0">
              <a:defRPr/>
            </a:pPr>
            <a:r>
              <a:rPr lang="en-US" altLang="en-US" sz="3200"/>
              <a:t>  Considers all 			cash flows.</a:t>
            </a:r>
          </a:p>
        </p:txBody>
      </p:sp>
      <p:sp>
        <p:nvSpPr>
          <p:cNvPr id="28677" name="Line 5">
            <a:extLst>
              <a:ext uri="{FF2B5EF4-FFF2-40B4-BE49-F238E27FC236}">
                <a16:creationId xmlns:a16="http://schemas.microsoft.com/office/drawing/2014/main" id="{38744B3C-C4BF-44E6-A007-E3B969730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50E588BE-7EE7-4AF6-BC53-9B63A4E9CA1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962400" y="1905000"/>
            <a:ext cx="4800600" cy="47244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alt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en-US" sz="3200"/>
          </a:p>
          <a:p>
            <a:pPr marL="457200" lvl="1" indent="0">
              <a:defRPr/>
            </a:pPr>
            <a:r>
              <a:rPr lang="en-US" altLang="en-US" sz="3200"/>
              <a:t>  May not include 		managerial 			options embedded 	in the project.  See 	Chapter 14.</a:t>
            </a:r>
          </a:p>
          <a:p>
            <a:pPr eaLnBrk="1">
              <a:buFont typeface="Monotype Sorts" pitchFamily="2" charset="2"/>
              <a:buNone/>
              <a:defRPr/>
            </a:pPr>
            <a:endParaRPr lang="en-US" altLang="en-US" sz="320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>
            <a:extLst>
              <a:ext uri="{FF2B5EF4-FFF2-40B4-BE49-F238E27FC236}">
                <a16:creationId xmlns:a16="http://schemas.microsoft.com/office/drawing/2014/main" id="{1697FD87-5805-48D2-A960-AAA5E9F203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CDD1C04-0895-4835-90EE-586D515A0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Net Present Value Profile</a:t>
            </a:r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id="{A74F5532-FD77-4FCB-9234-1E888B65CF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Line 5">
            <a:extLst>
              <a:ext uri="{FF2B5EF4-FFF2-40B4-BE49-F238E27FC236}">
                <a16:creationId xmlns:a16="http://schemas.microsoft.com/office/drawing/2014/main" id="{BD5AF175-00A8-4DB6-A3A6-701255A46E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362200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id="{BEFC62EA-7393-4DD2-9CA6-C2EB9524A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029200"/>
            <a:ext cx="5638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FF8AD0A2-AF6F-496C-9B49-329F08F7D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913" y="6081713"/>
            <a:ext cx="27892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Discount Rate (%)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8782FEDE-A4CE-4D4D-B162-2408135DF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700713"/>
            <a:ext cx="54102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0         3          6          9          12       15</a:t>
            </a:r>
          </a:p>
        </p:txBody>
      </p:sp>
      <p:sp>
        <p:nvSpPr>
          <p:cNvPr id="29705" name="Line 9">
            <a:extLst>
              <a:ext uri="{FF2B5EF4-FFF2-40B4-BE49-F238E27FC236}">
                <a16:creationId xmlns:a16="http://schemas.microsoft.com/office/drawing/2014/main" id="{DBD780FE-6990-4831-9392-D8A2D55AA2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>
            <a:extLst>
              <a:ext uri="{FF2B5EF4-FFF2-40B4-BE49-F238E27FC236}">
                <a16:creationId xmlns:a16="http://schemas.microsoft.com/office/drawing/2014/main" id="{D8AC09C6-AA33-422F-9547-8BB52E1F4B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962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11">
            <a:extLst>
              <a:ext uri="{FF2B5EF4-FFF2-40B4-BE49-F238E27FC236}">
                <a16:creationId xmlns:a16="http://schemas.microsoft.com/office/drawing/2014/main" id="{6E42E686-E889-4C64-B629-7E8E2F3B73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>
            <a:extLst>
              <a:ext uri="{FF2B5EF4-FFF2-40B4-BE49-F238E27FC236}">
                <a16:creationId xmlns:a16="http://schemas.microsoft.com/office/drawing/2014/main" id="{64BE1D13-09B9-4FFE-8259-6C8669457C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3622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>
            <a:extLst>
              <a:ext uri="{FF2B5EF4-FFF2-40B4-BE49-F238E27FC236}">
                <a16:creationId xmlns:a16="http://schemas.microsoft.com/office/drawing/2014/main" id="{3CA81BBC-5C75-4017-BA4B-80896D4C25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>
            <a:extLst>
              <a:ext uri="{FF2B5EF4-FFF2-40B4-BE49-F238E27FC236}">
                <a16:creationId xmlns:a16="http://schemas.microsoft.com/office/drawing/2014/main" id="{271A3EC9-D44B-4214-A6C6-D595CC3E3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1910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>
            <a:extLst>
              <a:ext uri="{FF2B5EF4-FFF2-40B4-BE49-F238E27FC236}">
                <a16:creationId xmlns:a16="http://schemas.microsoft.com/office/drawing/2014/main" id="{D1EEBCAF-03B6-416D-B2AD-39781F6E0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352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>
            <a:extLst>
              <a:ext uri="{FF2B5EF4-FFF2-40B4-BE49-F238E27FC236}">
                <a16:creationId xmlns:a16="http://schemas.microsoft.com/office/drawing/2014/main" id="{9CD8F60F-B97B-4F00-BFC5-CCE5B6928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51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>
            <a:extLst>
              <a:ext uri="{FF2B5EF4-FFF2-40B4-BE49-F238E27FC236}">
                <a16:creationId xmlns:a16="http://schemas.microsoft.com/office/drawing/2014/main" id="{DCEA2942-D870-423D-AAE2-EAD3C6D90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6388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Oval 18">
            <a:extLst>
              <a:ext uri="{FF2B5EF4-FFF2-40B4-BE49-F238E27FC236}">
                <a16:creationId xmlns:a16="http://schemas.microsoft.com/office/drawing/2014/main" id="{57ED8088-1896-4012-839C-90ED48406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2597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715" name="Freeform 19">
            <a:extLst>
              <a:ext uri="{FF2B5EF4-FFF2-40B4-BE49-F238E27FC236}">
                <a16:creationId xmlns:a16="http://schemas.microsoft.com/office/drawing/2014/main" id="{061F9B91-65AE-4143-82C6-02722451B472}"/>
              </a:ext>
            </a:extLst>
          </p:cNvPr>
          <p:cNvSpPr>
            <a:spLocks/>
          </p:cNvSpPr>
          <p:nvPr/>
        </p:nvSpPr>
        <p:spPr bwMode="auto">
          <a:xfrm>
            <a:off x="1676400" y="2743200"/>
            <a:ext cx="4192588" cy="2516188"/>
          </a:xfrm>
          <a:custGeom>
            <a:avLst/>
            <a:gdLst>
              <a:gd name="T0" fmla="*/ 0 w 2641"/>
              <a:gd name="T1" fmla="*/ 0 h 1585"/>
              <a:gd name="T2" fmla="*/ 2147483646 w 2641"/>
              <a:gd name="T3" fmla="*/ 2147483646 h 1585"/>
              <a:gd name="T4" fmla="*/ 2147483646 w 2641"/>
              <a:gd name="T5" fmla="*/ 2147483646 h 1585"/>
              <a:gd name="T6" fmla="*/ 2147483646 w 2641"/>
              <a:gd name="T7" fmla="*/ 2147483646 h 158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41" h="1585">
                <a:moveTo>
                  <a:pt x="0" y="0"/>
                </a:moveTo>
                <a:lnTo>
                  <a:pt x="1152" y="768"/>
                </a:lnTo>
                <a:lnTo>
                  <a:pt x="2352" y="1440"/>
                </a:lnTo>
                <a:lnTo>
                  <a:pt x="2640" y="1584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Oval 20">
            <a:extLst>
              <a:ext uri="{FF2B5EF4-FFF2-40B4-BE49-F238E27FC236}">
                <a16:creationId xmlns:a16="http://schemas.microsoft.com/office/drawing/2014/main" id="{0A184244-B46B-4C9A-B0AD-0C69FDEF9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717" name="Oval 21">
            <a:extLst>
              <a:ext uri="{FF2B5EF4-FFF2-40B4-BE49-F238E27FC236}">
                <a16:creationId xmlns:a16="http://schemas.microsoft.com/office/drawing/2014/main" id="{E7F45BC2-7FD5-47BD-9814-A56A4465A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5187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718" name="Rectangle 22">
            <a:extLst>
              <a:ext uri="{FF2B5EF4-FFF2-40B4-BE49-F238E27FC236}">
                <a16:creationId xmlns:a16="http://schemas.microsoft.com/office/drawing/2014/main" id="{89357236-F85E-4FA5-BFF5-5B3888185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4024313"/>
            <a:ext cx="706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CF76F4"/>
                </a:solidFill>
              </a:rPr>
              <a:t>IRR</a:t>
            </a:r>
          </a:p>
        </p:txBody>
      </p:sp>
      <p:sp>
        <p:nvSpPr>
          <p:cNvPr id="29719" name="Rectangle 23">
            <a:extLst>
              <a:ext uri="{FF2B5EF4-FFF2-40B4-BE49-F238E27FC236}">
                <a16:creationId xmlns:a16="http://schemas.microsoft.com/office/drawing/2014/main" id="{F952670E-FFD5-4AB2-AFF6-705A04F6D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3" y="4329113"/>
            <a:ext cx="17160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NPV@13%</a:t>
            </a:r>
          </a:p>
        </p:txBody>
      </p:sp>
      <p:sp>
        <p:nvSpPr>
          <p:cNvPr id="29720" name="Rectangle 24">
            <a:extLst>
              <a:ext uri="{FF2B5EF4-FFF2-40B4-BE49-F238E27FC236}">
                <a16:creationId xmlns:a16="http://schemas.microsoft.com/office/drawing/2014/main" id="{E5BC393F-24B9-49CD-AABC-0E6ADD553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9313" y="2043113"/>
            <a:ext cx="19573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Sum of CF’s</a:t>
            </a:r>
          </a:p>
        </p:txBody>
      </p:sp>
      <p:sp>
        <p:nvSpPr>
          <p:cNvPr id="29721" name="Line 25">
            <a:extLst>
              <a:ext uri="{FF2B5EF4-FFF2-40B4-BE49-F238E27FC236}">
                <a16:creationId xmlns:a16="http://schemas.microsoft.com/office/drawing/2014/main" id="{EC9A98FF-51C7-49ED-AF0C-1C94F84DAD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2286000"/>
            <a:ext cx="3048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>
            <a:extLst>
              <a:ext uri="{FF2B5EF4-FFF2-40B4-BE49-F238E27FC236}">
                <a16:creationId xmlns:a16="http://schemas.microsoft.com/office/drawing/2014/main" id="{241B83F4-11E4-46BA-85ED-80C631135B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419600"/>
            <a:ext cx="0" cy="457200"/>
          </a:xfrm>
          <a:prstGeom prst="line">
            <a:avLst/>
          </a:prstGeom>
          <a:noFill/>
          <a:ln w="12700">
            <a:solidFill>
              <a:srgbClr val="CF76F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>
            <a:extLst>
              <a:ext uri="{FF2B5EF4-FFF2-40B4-BE49-F238E27FC236}">
                <a16:creationId xmlns:a16="http://schemas.microsoft.com/office/drawing/2014/main" id="{79DE2EDF-576B-47BB-9E31-950B7D8BDE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4724400"/>
            <a:ext cx="304800" cy="3810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Rectangle 28">
            <a:extLst>
              <a:ext uri="{FF2B5EF4-FFF2-40B4-BE49-F238E27FC236}">
                <a16:creationId xmlns:a16="http://schemas.microsoft.com/office/drawing/2014/main" id="{B3D0B378-7E0B-40AD-838F-83CD0D2F6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2043113"/>
            <a:ext cx="27368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Plot NPV for each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discount rate.</a:t>
            </a:r>
          </a:p>
        </p:txBody>
      </p:sp>
      <p:sp>
        <p:nvSpPr>
          <p:cNvPr id="29725" name="Rectangle 29">
            <a:extLst>
              <a:ext uri="{FF2B5EF4-FFF2-40B4-BE49-F238E27FC236}">
                <a16:creationId xmlns:a16="http://schemas.microsoft.com/office/drawing/2014/main" id="{6D90744D-C99E-49EB-BDA3-3CC04C33A71D}"/>
              </a:ext>
            </a:extLst>
          </p:cNvPr>
          <p:cNvSpPr>
            <a:spLocks noChangeArrowheads="1"/>
          </p:cNvSpPr>
          <p:nvPr/>
        </p:nvSpPr>
        <p:spPr bwMode="auto">
          <a:xfrm rot="1080000">
            <a:off x="3433763" y="3332163"/>
            <a:ext cx="53609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Three of these points are easy now!</a:t>
            </a:r>
          </a:p>
        </p:txBody>
      </p:sp>
      <p:sp>
        <p:nvSpPr>
          <p:cNvPr id="29726" name="Rectangle 30">
            <a:extLst>
              <a:ext uri="{FF2B5EF4-FFF2-40B4-BE49-F238E27FC236}">
                <a16:creationId xmlns:a16="http://schemas.microsoft.com/office/drawing/2014/main" id="{B750674B-BE86-45FA-BB4A-53935C0FC47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629443" y="3647281"/>
            <a:ext cx="27733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Net Present Value</a:t>
            </a: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79F18733-F41D-4716-8BC2-E01046801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1890713"/>
            <a:ext cx="1030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$000s</a:t>
            </a:r>
          </a:p>
        </p:txBody>
      </p:sp>
      <p:sp>
        <p:nvSpPr>
          <p:cNvPr id="29728" name="Rectangle 32">
            <a:extLst>
              <a:ext uri="{FF2B5EF4-FFF2-40B4-BE49-F238E27FC236}">
                <a16:creationId xmlns:a16="http://schemas.microsoft.com/office/drawing/2014/main" id="{73B6009E-28D3-416B-A4EC-9B3D5AD27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2271713"/>
            <a:ext cx="520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29729" name="Rectangle 33">
            <a:extLst>
              <a:ext uri="{FF2B5EF4-FFF2-40B4-BE49-F238E27FC236}">
                <a16:creationId xmlns:a16="http://schemas.microsoft.com/office/drawing/2014/main" id="{747F8476-5B52-45D0-81C2-C8C79B711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3109913"/>
            <a:ext cx="520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9730" name="Rectangle 34">
            <a:extLst>
              <a:ext uri="{FF2B5EF4-FFF2-40B4-BE49-F238E27FC236}">
                <a16:creationId xmlns:a16="http://schemas.microsoft.com/office/drawing/2014/main" id="{2BBF6A9C-CF22-4E1E-A7AF-63EA7FA3A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4024313"/>
            <a:ext cx="350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9731" name="Rectangle 35">
            <a:extLst>
              <a:ext uri="{FF2B5EF4-FFF2-40B4-BE49-F238E27FC236}">
                <a16:creationId xmlns:a16="http://schemas.microsoft.com/office/drawing/2014/main" id="{CBA19107-B9F0-492B-B611-91BCABB15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713" y="4862513"/>
            <a:ext cx="350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732" name="Rectangle 36">
            <a:extLst>
              <a:ext uri="{FF2B5EF4-FFF2-40B4-BE49-F238E27FC236}">
                <a16:creationId xmlns:a16="http://schemas.microsoft.com/office/drawing/2014/main" id="{99F9CA2A-FF20-4C56-8BB5-E93CC9AA4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5395913"/>
            <a:ext cx="452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-4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7">
            <a:extLst>
              <a:ext uri="{FF2B5EF4-FFF2-40B4-BE49-F238E27FC236}">
                <a16:creationId xmlns:a16="http://schemas.microsoft.com/office/drawing/2014/main" id="{F66991F4-BDD5-4B99-8536-353870A76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81400"/>
            <a:ext cx="8229600" cy="1447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0723" name="Rectangle 26">
            <a:extLst>
              <a:ext uri="{FF2B5EF4-FFF2-40B4-BE49-F238E27FC236}">
                <a16:creationId xmlns:a16="http://schemas.microsoft.com/office/drawing/2014/main" id="{B581F2B1-49CC-43C2-9A19-34A3EFAE4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638800"/>
            <a:ext cx="42672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0724" name="Line 2">
            <a:extLst>
              <a:ext uri="{FF2B5EF4-FFF2-40B4-BE49-F238E27FC236}">
                <a16:creationId xmlns:a16="http://schemas.microsoft.com/office/drawing/2014/main" id="{E358730C-A699-4654-90F8-F539EF0F74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15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5D3FE62-0E94-4625-A06C-53949C88D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4478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Profitability Index (PI)</a:t>
            </a:r>
          </a:p>
        </p:txBody>
      </p:sp>
      <p:sp>
        <p:nvSpPr>
          <p:cNvPr id="30726" name="Line 4">
            <a:extLst>
              <a:ext uri="{FF2B5EF4-FFF2-40B4-BE49-F238E27FC236}">
                <a16:creationId xmlns:a16="http://schemas.microsoft.com/office/drawing/2014/main" id="{AF9538FD-4C8C-42EF-AF72-7C0472F43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Rectangle 5">
            <a:extLst>
              <a:ext uri="{FF2B5EF4-FFF2-40B4-BE49-F238E27FC236}">
                <a16:creationId xmlns:a16="http://schemas.microsoft.com/office/drawing/2014/main" id="{3F3A3A20-AD52-4D79-95E8-4CE915DD85B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00025" y="1981200"/>
            <a:ext cx="8562975" cy="25146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sz="3400"/>
              <a:t>  PI is the ratio of the present value of a project’s future net cash flows to the project’s initial cash outflow.</a:t>
            </a:r>
          </a:p>
        </p:txBody>
      </p:sp>
      <p:sp>
        <p:nvSpPr>
          <p:cNvPr id="30728" name="Rectangle 6">
            <a:extLst>
              <a:ext uri="{FF2B5EF4-FFF2-40B4-BE49-F238E27FC236}">
                <a16:creationId xmlns:a16="http://schemas.microsoft.com/office/drawing/2014/main" id="{5B72A35B-1DF2-4415-B370-CB0C986A4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888" y="3787775"/>
            <a:ext cx="48561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chemeClr val="hlink"/>
                </a:solidFill>
              </a:rPr>
              <a:t>CF</a:t>
            </a:r>
            <a:r>
              <a:rPr lang="en-US" altLang="en-US" sz="3200" baseline="-25000">
                <a:solidFill>
                  <a:schemeClr val="tx2"/>
                </a:solidFill>
              </a:rPr>
              <a:t>1</a:t>
            </a:r>
            <a:r>
              <a:rPr lang="en-US" altLang="en-US" sz="3200">
                <a:solidFill>
                  <a:schemeClr val="tx1"/>
                </a:solidFill>
              </a:rPr>
              <a:t>       </a:t>
            </a:r>
            <a:r>
              <a:rPr lang="en-US" altLang="en-US" sz="3200">
                <a:solidFill>
                  <a:schemeClr val="hlink"/>
                </a:solidFill>
              </a:rPr>
              <a:t>CF</a:t>
            </a:r>
            <a:r>
              <a:rPr lang="en-US" altLang="en-US" sz="3200" baseline="-25000">
                <a:solidFill>
                  <a:schemeClr val="tx2"/>
                </a:solidFill>
              </a:rPr>
              <a:t>2</a:t>
            </a:r>
            <a:r>
              <a:rPr lang="en-US" altLang="en-US" sz="3200">
                <a:solidFill>
                  <a:schemeClr val="tx1"/>
                </a:solidFill>
              </a:rPr>
              <a:t>               </a:t>
            </a:r>
            <a:r>
              <a:rPr lang="en-US" altLang="en-US" sz="3200">
                <a:solidFill>
                  <a:schemeClr val="hlink"/>
                </a:solidFill>
              </a:rPr>
              <a:t>CF</a:t>
            </a:r>
            <a:r>
              <a:rPr lang="en-US" altLang="en-US" sz="3200" baseline="-25000">
                <a:solidFill>
                  <a:schemeClr val="tx2"/>
                </a:solidFill>
              </a:rPr>
              <a:t>n</a:t>
            </a:r>
            <a:r>
              <a:rPr lang="en-US" altLang="en-US" sz="32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29" name="Rectangle 7">
            <a:extLst>
              <a:ext uri="{FF2B5EF4-FFF2-40B4-BE49-F238E27FC236}">
                <a16:creationId xmlns:a16="http://schemas.microsoft.com/office/drawing/2014/main" id="{1F51BC0E-120D-4991-BC05-2DC18EA47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8" y="4297363"/>
            <a:ext cx="56642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lvl="1">
              <a:buClrTx/>
              <a:buSzTx/>
              <a:buFontTx/>
              <a:buNone/>
            </a:pPr>
            <a:r>
              <a:rPr lang="en-US" altLang="en-US" sz="3200">
                <a:solidFill>
                  <a:schemeClr val="tx1"/>
                </a:solidFill>
              </a:rPr>
              <a:t>(1+</a:t>
            </a:r>
            <a:r>
              <a:rPr lang="en-US" altLang="en-US" sz="3200">
                <a:solidFill>
                  <a:srgbClr val="CF76F4"/>
                </a:solidFill>
              </a:rPr>
              <a:t>k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1</a:t>
            </a:r>
            <a:r>
              <a:rPr lang="en-US" altLang="en-US" sz="3200">
                <a:solidFill>
                  <a:schemeClr val="tx1"/>
                </a:solidFill>
              </a:rPr>
              <a:t>    (1+</a:t>
            </a:r>
            <a:r>
              <a:rPr lang="en-US" altLang="en-US" sz="3200">
                <a:solidFill>
                  <a:srgbClr val="CF76F4"/>
                </a:solidFill>
              </a:rPr>
              <a:t>k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2</a:t>
            </a:r>
            <a:r>
              <a:rPr lang="en-US" altLang="en-US" sz="3200">
                <a:solidFill>
                  <a:schemeClr val="tx1"/>
                </a:solidFill>
              </a:rPr>
              <a:t>           (1+</a:t>
            </a:r>
            <a:r>
              <a:rPr lang="en-US" altLang="en-US" sz="3200">
                <a:solidFill>
                  <a:srgbClr val="CF76F4"/>
                </a:solidFill>
              </a:rPr>
              <a:t>k</a:t>
            </a:r>
            <a:r>
              <a:rPr lang="en-US" altLang="en-US" sz="3200">
                <a:solidFill>
                  <a:schemeClr val="tx1"/>
                </a:solidFill>
              </a:rPr>
              <a:t>)</a:t>
            </a:r>
            <a:r>
              <a:rPr lang="en-US" altLang="en-US" sz="3200" baseline="30000">
                <a:solidFill>
                  <a:schemeClr val="tx2"/>
                </a:solidFill>
              </a:rPr>
              <a:t>n</a:t>
            </a:r>
          </a:p>
        </p:txBody>
      </p:sp>
      <p:sp>
        <p:nvSpPr>
          <p:cNvPr id="30730" name="Line 8">
            <a:extLst>
              <a:ext uri="{FF2B5EF4-FFF2-40B4-BE49-F238E27FC236}">
                <a16:creationId xmlns:a16="http://schemas.microsoft.com/office/drawing/2014/main" id="{4DBD182A-0A1B-4549-B35F-353AA51B96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9">
            <a:extLst>
              <a:ext uri="{FF2B5EF4-FFF2-40B4-BE49-F238E27FC236}">
                <a16:creationId xmlns:a16="http://schemas.microsoft.com/office/drawing/2014/main" id="{56C57DB7-907B-4BD7-BD13-A6DDECF5F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3434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Rectangle 10">
            <a:extLst>
              <a:ext uri="{FF2B5EF4-FFF2-40B4-BE49-F238E27FC236}">
                <a16:creationId xmlns:a16="http://schemas.microsoft.com/office/drawing/2014/main" id="{00FC3814-9140-42A3-8A57-413A1F1E6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4100513"/>
            <a:ext cx="11255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+ . . . +</a:t>
            </a:r>
          </a:p>
        </p:txBody>
      </p:sp>
      <p:sp>
        <p:nvSpPr>
          <p:cNvPr id="30733" name="Rectangle 11">
            <a:extLst>
              <a:ext uri="{FF2B5EF4-FFF2-40B4-BE49-F238E27FC236}">
                <a16:creationId xmlns:a16="http://schemas.microsoft.com/office/drawing/2014/main" id="{4C1EADFB-4114-4421-A059-9AC3ACACC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8513" y="4100513"/>
            <a:ext cx="358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EF7C8194-73B4-4BF8-8EF4-439DB19A9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3995738"/>
            <a:ext cx="903287" cy="5762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ICO</a:t>
            </a:r>
          </a:p>
        </p:txBody>
      </p:sp>
      <p:sp>
        <p:nvSpPr>
          <p:cNvPr id="30735" name="Line 13">
            <a:extLst>
              <a:ext uri="{FF2B5EF4-FFF2-40B4-BE49-F238E27FC236}">
                <a16:creationId xmlns:a16="http://schemas.microsoft.com/office/drawing/2014/main" id="{7C6E2945-473F-4839-B20D-E08DC6B5C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343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Rectangle 14">
            <a:extLst>
              <a:ext uri="{FF2B5EF4-FFF2-40B4-BE49-F238E27FC236}">
                <a16:creationId xmlns:a16="http://schemas.microsoft.com/office/drawing/2014/main" id="{44A6563D-5251-45ED-B065-48991C152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888" y="3995738"/>
            <a:ext cx="9159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>
                <a:solidFill>
                  <a:srgbClr val="A75151"/>
                </a:solidFill>
              </a:rPr>
              <a:t>PI </a:t>
            </a:r>
            <a:r>
              <a:rPr lang="en-US" altLang="en-US" sz="320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30737" name="Line 15">
            <a:extLst>
              <a:ext uri="{FF2B5EF4-FFF2-40B4-BE49-F238E27FC236}">
                <a16:creationId xmlns:a16="http://schemas.microsoft.com/office/drawing/2014/main" id="{4189F27C-9271-4BB9-8A91-1E303DBC6B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8100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6">
            <a:extLst>
              <a:ext uri="{FF2B5EF4-FFF2-40B4-BE49-F238E27FC236}">
                <a16:creationId xmlns:a16="http://schemas.microsoft.com/office/drawing/2014/main" id="{B83A0CE6-83DA-4F8E-9A42-D709A6C3A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8100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7">
            <a:extLst>
              <a:ext uri="{FF2B5EF4-FFF2-40B4-BE49-F238E27FC236}">
                <a16:creationId xmlns:a16="http://schemas.microsoft.com/office/drawing/2014/main" id="{5CFEA9F9-0B8E-4D3E-93D5-C69B2ED5C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810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8">
            <a:extLst>
              <a:ext uri="{FF2B5EF4-FFF2-40B4-BE49-F238E27FC236}">
                <a16:creationId xmlns:a16="http://schemas.microsoft.com/office/drawing/2014/main" id="{AA4B4A0E-899F-4558-9ADF-EDA7EB28F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876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19">
            <a:extLst>
              <a:ext uri="{FF2B5EF4-FFF2-40B4-BE49-F238E27FC236}">
                <a16:creationId xmlns:a16="http://schemas.microsoft.com/office/drawing/2014/main" id="{809031F2-4692-41E3-A1B5-33EBF13665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8100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0">
            <a:extLst>
              <a:ext uri="{FF2B5EF4-FFF2-40B4-BE49-F238E27FC236}">
                <a16:creationId xmlns:a16="http://schemas.microsoft.com/office/drawing/2014/main" id="{993E5797-951D-4E94-B65D-B7494F329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876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EB0535B2-EC29-4A9E-AABA-C71C41A3C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888" y="5672138"/>
            <a:ext cx="4110037" cy="5762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3200">
                <a:solidFill>
                  <a:srgbClr val="A75151"/>
                </a:solidFill>
              </a:rPr>
              <a:t>PI </a:t>
            </a:r>
            <a:r>
              <a:rPr lang="en-US" altLang="en-US" sz="3200"/>
              <a:t>= 1 + [ </a:t>
            </a:r>
            <a:r>
              <a:rPr lang="en-US" alt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</a:t>
            </a:r>
            <a:r>
              <a:rPr lang="en-US" altLang="en-US" sz="3200"/>
              <a:t> / </a:t>
            </a:r>
            <a:r>
              <a:rPr lang="en-US" altLang="en-US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ICO</a:t>
            </a:r>
            <a:r>
              <a:rPr lang="en-US" altLang="en-US" sz="3200">
                <a:solidFill>
                  <a:srgbClr val="42B200"/>
                </a:solidFill>
              </a:rPr>
              <a:t> </a:t>
            </a:r>
            <a:r>
              <a:rPr lang="en-US" altLang="en-US" sz="3200"/>
              <a:t>]</a:t>
            </a:r>
          </a:p>
        </p:txBody>
      </p:sp>
      <p:sp>
        <p:nvSpPr>
          <p:cNvPr id="30744" name="Rectangle 22">
            <a:extLst>
              <a:ext uri="{FF2B5EF4-FFF2-40B4-BE49-F238E27FC236}">
                <a16:creationId xmlns:a16="http://schemas.microsoft.com/office/drawing/2014/main" id="{3FFD9643-6958-4E1D-B483-091382A7A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913" y="5091113"/>
            <a:ext cx="15176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&lt;&lt; OR &gt;&gt;</a:t>
            </a:r>
          </a:p>
        </p:txBody>
      </p:sp>
      <p:sp>
        <p:nvSpPr>
          <p:cNvPr id="30745" name="Line 23">
            <a:extLst>
              <a:ext uri="{FF2B5EF4-FFF2-40B4-BE49-F238E27FC236}">
                <a16:creationId xmlns:a16="http://schemas.microsoft.com/office/drawing/2014/main" id="{CC2C88B5-4FFB-48EB-882C-B6863384BA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4267200"/>
            <a:ext cx="381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Oval 24">
            <a:extLst>
              <a:ext uri="{FF2B5EF4-FFF2-40B4-BE49-F238E27FC236}">
                <a16:creationId xmlns:a16="http://schemas.microsoft.com/office/drawing/2014/main" id="{BEF5FB58-63AD-408C-829D-2E92BFB4C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900" y="4127500"/>
            <a:ext cx="50800" cy="50800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0747" name="Oval 25">
            <a:extLst>
              <a:ext uri="{FF2B5EF4-FFF2-40B4-BE49-F238E27FC236}">
                <a16:creationId xmlns:a16="http://schemas.microsoft.com/office/drawing/2014/main" id="{D106BB57-D027-46CC-9D74-CD1C49481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900" y="4356100"/>
            <a:ext cx="50800" cy="50800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618A989-BD45-4381-B7A7-74169C1AB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429000"/>
            <a:ext cx="67056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1747" name="Line 2">
            <a:extLst>
              <a:ext uri="{FF2B5EF4-FFF2-40B4-BE49-F238E27FC236}">
                <a16:creationId xmlns:a16="http://schemas.microsoft.com/office/drawing/2014/main" id="{FB360B85-A560-49CB-8B8B-6FF76F1A1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5113B0B-A54C-4C20-9A55-0294A6CE7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>
                <a:effectLst/>
              </a:rPr>
              <a:t> </a:t>
            </a:r>
            <a:r>
              <a:rPr lang="en-US" altLang="en-US" b="1"/>
              <a:t>PI Acceptance Criterion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0FCB5007-66DE-4305-B4AE-EAD255280F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419600"/>
            <a:ext cx="8382000" cy="1752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 sz="3200">
                <a:solidFill>
                  <a:schemeClr val="tx2"/>
                </a:solidFill>
              </a:rPr>
              <a:t>     No!  </a:t>
            </a:r>
            <a:r>
              <a:rPr lang="en-US" altLang="en-US" sz="3200"/>
              <a:t>The </a:t>
            </a:r>
            <a:r>
              <a:rPr lang="en-US" alt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altLang="en-US" sz="3200"/>
              <a:t> is </a:t>
            </a:r>
            <a:r>
              <a:rPr lang="en-US" altLang="en-US" sz="3200" u="sng"/>
              <a:t>less than 1.00</a:t>
            </a:r>
            <a:r>
              <a:rPr lang="en-US" altLang="en-US" sz="3200"/>
              <a:t>.  This	 means that the project is not profitable.  [</a:t>
            </a:r>
            <a:r>
              <a:rPr lang="en-US" altLang="en-US" sz="3200" i="1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Reject </a:t>
            </a:r>
            <a:r>
              <a:rPr lang="en-US" altLang="en-US" sz="3200"/>
              <a:t>as </a:t>
            </a:r>
            <a:r>
              <a:rPr lang="en-US" altLang="en-US" sz="3200" i="1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altLang="en-US" sz="3200">
                <a:solidFill>
                  <a:srgbClr val="014A01"/>
                </a:solidFill>
              </a:rPr>
              <a:t> </a:t>
            </a:r>
            <a:r>
              <a:rPr lang="en-US" altLang="en-US" sz="3200"/>
              <a:t>&lt; </a:t>
            </a:r>
            <a:r>
              <a:rPr lang="en-US" altLang="en-US" sz="3200" i="1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1.00</a:t>
            </a:r>
            <a:r>
              <a:rPr lang="en-US" altLang="en-US" sz="3200"/>
              <a:t> ]</a:t>
            </a:r>
          </a:p>
        </p:txBody>
      </p:sp>
      <p:sp>
        <p:nvSpPr>
          <p:cNvPr id="31750" name="Line 5">
            <a:extLst>
              <a:ext uri="{FF2B5EF4-FFF2-40B4-BE49-F238E27FC236}">
                <a16:creationId xmlns:a16="http://schemas.microsoft.com/office/drawing/2014/main" id="{4A9C2249-A082-406B-8148-97ACDC454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0162659-AE3E-4712-A8A0-9641570A3A9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8229600" cy="2514600"/>
          </a:xfrm>
        </p:spPr>
        <p:txBody>
          <a:bodyPr/>
          <a:lstStyle/>
          <a:p>
            <a:pPr lvl="1">
              <a:buFont typeface="Monotype Sorts" pitchFamily="2" charset="2"/>
              <a:buNone/>
              <a:defRPr/>
            </a:pPr>
            <a:r>
              <a:rPr lang="en-US" altLang="en-US" sz="3200"/>
              <a:t>			</a:t>
            </a:r>
            <a:r>
              <a:rPr lang="en-US" alt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altLang="en-US" sz="3200"/>
              <a:t> 	= $38,572 / $40,000</a:t>
            </a:r>
          </a:p>
          <a:p>
            <a:pPr lvl="1">
              <a:buFont typeface="Monotype Sorts" pitchFamily="2" charset="2"/>
              <a:buNone/>
              <a:defRPr/>
            </a:pPr>
            <a:r>
              <a:rPr lang="en-US" altLang="en-US" sz="3200"/>
              <a:t>				= .9643 </a:t>
            </a:r>
            <a:r>
              <a:rPr lang="en-US" altLang="en-US" sz="2400" i="1">
                <a:solidFill>
                  <a:schemeClr val="tx2"/>
                </a:solidFill>
              </a:rPr>
              <a:t>(Method #1, 13-33)</a:t>
            </a:r>
          </a:p>
          <a:p>
            <a:pPr lvl="1">
              <a:buFont typeface="Monotype Sorts" pitchFamily="2" charset="2"/>
              <a:buNone/>
              <a:defRPr/>
            </a:pPr>
            <a:endParaRPr lang="en-US" altLang="en-US" sz="1800"/>
          </a:p>
          <a:p>
            <a:pPr lvl="1" algn="ctr">
              <a:buFont typeface="Monotype Sorts" pitchFamily="2" charset="2"/>
              <a:buNone/>
              <a:defRPr/>
            </a:pPr>
            <a:r>
              <a:rPr lang="en-US" altLang="en-US" sz="3200">
                <a:solidFill>
                  <a:schemeClr val="hlink"/>
                </a:solidFill>
              </a:rPr>
              <a:t>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>
            <a:extLst>
              <a:ext uri="{FF2B5EF4-FFF2-40B4-BE49-F238E27FC236}">
                <a16:creationId xmlns:a16="http://schemas.microsoft.com/office/drawing/2014/main" id="{270C073B-5F6A-43A0-9C27-6AA593983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B028F73-108B-4DFB-9F67-E3CD6782E4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PI Strengths 			</a:t>
            </a:r>
            <a:br>
              <a:rPr lang="en-US" altLang="en-US" b="1"/>
            </a:br>
            <a:r>
              <a:rPr lang="en-US" altLang="en-US" b="1"/>
              <a:t>and Weaknesses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A99F052F-A200-4C95-B2A5-66B641EF1FB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86000"/>
            <a:ext cx="4572000" cy="3810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altLang="en-US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457200" lvl="1" indent="0">
              <a:defRPr/>
            </a:pPr>
            <a:r>
              <a:rPr lang="en-US" alt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en-US" sz="3200"/>
              <a:t>Same as NPV</a:t>
            </a:r>
          </a:p>
          <a:p>
            <a:pPr marL="457200" lvl="1" indent="0">
              <a:defRPr/>
            </a:pPr>
            <a:r>
              <a:rPr lang="en-US" altLang="en-US" sz="3200"/>
              <a:t>  Allows 			comparison of 	different scale 	projects</a:t>
            </a:r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BE26DA74-6BE3-4FB5-AF79-CDABFB5DE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B7EA5B1F-53D5-4B08-9FBE-21BCB620A1A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962400" y="2286000"/>
            <a:ext cx="5105400" cy="3733800"/>
          </a:xfrm>
        </p:spPr>
        <p:txBody>
          <a:bodyPr/>
          <a:lstStyle/>
          <a:p>
            <a:pPr algn="ctr">
              <a:buFont typeface="Monotype Sorts" pitchFamily="2" charset="2"/>
              <a:buNone/>
              <a:defRPr/>
            </a:pPr>
            <a:r>
              <a:rPr lang="en-US" altLang="en-US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alt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altLang="en-US" sz="32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lvl="1" indent="0">
              <a:defRPr/>
            </a:pP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en-US" sz="3200"/>
              <a:t>Same as NPV</a:t>
            </a:r>
          </a:p>
          <a:p>
            <a:pPr marL="457200" lvl="1" indent="0">
              <a:defRPr/>
            </a:pPr>
            <a:r>
              <a:rPr lang="en-US" altLang="en-US" sz="3200"/>
              <a:t>  Provides only 		relative profitability</a:t>
            </a:r>
          </a:p>
          <a:p>
            <a:pPr marL="457200" lvl="1" indent="0">
              <a:defRPr/>
            </a:pPr>
            <a:r>
              <a:rPr lang="en-US" altLang="en-US" sz="3200"/>
              <a:t>  Potential Ranking 		Problems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5">
            <a:extLst>
              <a:ext uri="{FF2B5EF4-FFF2-40B4-BE49-F238E27FC236}">
                <a16:creationId xmlns:a16="http://schemas.microsoft.com/office/drawing/2014/main" id="{584BC185-9BF6-45C3-8D1F-B363A3CC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981200"/>
            <a:ext cx="7467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3795" name="Line 2">
            <a:extLst>
              <a:ext uri="{FF2B5EF4-FFF2-40B4-BE49-F238E27FC236}">
                <a16:creationId xmlns:a16="http://schemas.microsoft.com/office/drawing/2014/main" id="{E49AC54D-038D-4578-A95A-0B0DEA6B1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486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49F1B67-8645-4CC8-8BBA-E1F05C5EC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/>
              <a:t>Evaluation Summary</a:t>
            </a:r>
          </a:p>
        </p:txBody>
      </p:sp>
      <p:graphicFrame>
        <p:nvGraphicFramePr>
          <p:cNvPr id="33797" name="Object 4">
            <a:hlinkClick r:id="" action="ppaction://ole?verb=0"/>
            <a:extLst>
              <a:ext uri="{FF2B5EF4-FFF2-40B4-BE49-F238E27FC236}">
                <a16:creationId xmlns:a16="http://schemas.microsoft.com/office/drawing/2014/main" id="{6D55C41C-686A-4EE8-8E2E-624A6000B819}"/>
              </a:ext>
            </a:extLst>
          </p:cNvPr>
          <p:cNvGraphicFramePr>
            <a:graphicFrameLocks/>
          </p:cNvGraphicFramePr>
          <p:nvPr>
            <p:ph type="tbl" idx="1"/>
          </p:nvPr>
        </p:nvGraphicFramePr>
        <p:xfrm>
          <a:off x="669925" y="2852738"/>
          <a:ext cx="7851775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Document" r:id="rId3" imgW="8502396" imgH="3939540" progId="Word.Document.8">
                  <p:embed/>
                </p:oleObj>
              </mc:Choice>
              <mc:Fallback>
                <p:oleObj name="Document" r:id="rId3" imgW="8502396" imgH="3939540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2852738"/>
                        <a:ext cx="7851775" cy="363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Line 5">
            <a:extLst>
              <a:ext uri="{FF2B5EF4-FFF2-40B4-BE49-F238E27FC236}">
                <a16:creationId xmlns:a16="http://schemas.microsoft.com/office/drawing/2014/main" id="{0445370F-07E0-4B4D-B511-23FA3B865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486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6">
            <a:extLst>
              <a:ext uri="{FF2B5EF4-FFF2-40B4-BE49-F238E27FC236}">
                <a16:creationId xmlns:a16="http://schemas.microsoft.com/office/drawing/2014/main" id="{9C199D80-910D-41B8-8EB1-3C8FAE19D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29000"/>
            <a:ext cx="792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7">
            <a:extLst>
              <a:ext uri="{FF2B5EF4-FFF2-40B4-BE49-F238E27FC236}">
                <a16:creationId xmlns:a16="http://schemas.microsoft.com/office/drawing/2014/main" id="{E3298C51-0828-475F-A66A-BED57F17CB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9718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8">
            <a:extLst>
              <a:ext uri="{FF2B5EF4-FFF2-40B4-BE49-F238E27FC236}">
                <a16:creationId xmlns:a16="http://schemas.microsoft.com/office/drawing/2014/main" id="{6EA3B386-1B6A-4D67-A577-4415D6E3EB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8956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9">
            <a:extLst>
              <a:ext uri="{FF2B5EF4-FFF2-40B4-BE49-F238E27FC236}">
                <a16:creationId xmlns:a16="http://schemas.microsoft.com/office/drawing/2014/main" id="{B1B6B4D6-1D3B-4B59-BC1E-497A8BB88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9718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0">
            <a:extLst>
              <a:ext uri="{FF2B5EF4-FFF2-40B4-BE49-F238E27FC236}">
                <a16:creationId xmlns:a16="http://schemas.microsoft.com/office/drawing/2014/main" id="{6B15ECA9-3957-4524-A83C-E5E346AD8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114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1">
            <a:extLst>
              <a:ext uri="{FF2B5EF4-FFF2-40B4-BE49-F238E27FC236}">
                <a16:creationId xmlns:a16="http://schemas.microsoft.com/office/drawing/2014/main" id="{03D01B23-80D8-4A44-83FA-C531B667B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768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2">
            <a:extLst>
              <a:ext uri="{FF2B5EF4-FFF2-40B4-BE49-F238E27FC236}">
                <a16:creationId xmlns:a16="http://schemas.microsoft.com/office/drawing/2014/main" id="{47FD0697-3619-4A3B-B335-3E8A181C6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5626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Rectangle 13">
            <a:extLst>
              <a:ext uri="{FF2B5EF4-FFF2-40B4-BE49-F238E27FC236}">
                <a16:creationId xmlns:a16="http://schemas.microsoft.com/office/drawing/2014/main" id="{F847CBC3-3A92-4EA8-80AA-B5D4E1B49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028825"/>
            <a:ext cx="73723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3200" i="1"/>
              <a:t>Basket Wonders</a:t>
            </a:r>
            <a:r>
              <a:rPr lang="en-US" altLang="en-US" sz="3200"/>
              <a:t> Independent Project</a:t>
            </a:r>
          </a:p>
        </p:txBody>
      </p:sp>
      <p:sp>
        <p:nvSpPr>
          <p:cNvPr id="33807" name="AutoShape 14">
            <a:extLst>
              <a:ext uri="{FF2B5EF4-FFF2-40B4-BE49-F238E27FC236}">
                <a16:creationId xmlns:a16="http://schemas.microsoft.com/office/drawing/2014/main" id="{A72BD0D5-A580-4172-A752-BC93E3689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97350"/>
            <a:ext cx="8216900" cy="2120900"/>
          </a:xfrm>
          <a:prstGeom prst="octagon">
            <a:avLst>
              <a:gd name="adj" fmla="val 29282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559E9876-CD97-46B6-9221-A411FE477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334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9A196D4-4FC1-40FE-8163-EB19E2DA37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Project Evaluation:  Alternative Methods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F5988B1-47BD-44B5-9692-5D5352927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305800" cy="37338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lvl="1"/>
            <a:r>
              <a:rPr lang="en-US" altLang="en-US"/>
              <a:t> Payback Period (PBP)</a:t>
            </a:r>
          </a:p>
          <a:p>
            <a:pPr lvl="1"/>
            <a:r>
              <a:rPr lang="en-US" altLang="en-US"/>
              <a:t> Internal Rate of Return (IRR)</a:t>
            </a:r>
          </a:p>
          <a:p>
            <a:pPr lvl="1"/>
            <a:r>
              <a:rPr lang="en-US" altLang="en-US"/>
              <a:t> Net Present Value (NPV)</a:t>
            </a:r>
          </a:p>
          <a:p>
            <a:pPr lvl="1"/>
            <a:r>
              <a:rPr lang="en-US" altLang="en-US"/>
              <a:t> Profitability Index (PI)</a:t>
            </a: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4671E2C1-2AA0-44D4-879C-A981DB0EC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334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2">
            <a:extLst>
              <a:ext uri="{FF2B5EF4-FFF2-40B4-BE49-F238E27FC236}">
                <a16:creationId xmlns:a16="http://schemas.microsoft.com/office/drawing/2014/main" id="{E19D049A-277E-48E2-975A-6EE70955BA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657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F39BB71-48FD-4192-A45E-D16CFC232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6781800" cy="1676400"/>
          </a:xfrm>
        </p:spPr>
        <p:txBody>
          <a:bodyPr/>
          <a:lstStyle/>
          <a:p>
            <a:pPr>
              <a:defRPr/>
            </a:pPr>
            <a:r>
              <a:rPr lang="en-US" altLang="en-US" b="1" dirty="0"/>
              <a:t>Other Project Relationships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138F026F-8AB8-4F1E-9CC7-F34E63F1C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3962400"/>
            <a:ext cx="7010400" cy="2209800"/>
          </a:xfrm>
        </p:spPr>
        <p:txBody>
          <a:bodyPr/>
          <a:lstStyle/>
          <a:p>
            <a:pPr>
              <a:defRPr/>
            </a:pPr>
            <a:r>
              <a:rPr lang="en-US" altLang="en-US" sz="3200" i="1" u="sng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Mutually Exclusive</a:t>
            </a:r>
            <a:r>
              <a:rPr lang="en-US" altLang="en-US" sz="3200" i="1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dirty="0"/>
              <a:t>-- A project whose acceptance precludes the acceptance of one or more alternative projects. </a:t>
            </a:r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3532E3AC-43AD-4EA4-B92E-F727EC31E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657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47E61A61-B049-409C-8D98-12A5162D7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905000"/>
            <a:ext cx="7010400" cy="198120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altLang="en-US" sz="3200" i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Dependent</a:t>
            </a:r>
            <a:r>
              <a:rPr lang="en-US" alt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 -- A project whose acceptance depends on the acceptance of one or more other projects.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>
            <a:extLst>
              <a:ext uri="{FF2B5EF4-FFF2-40B4-BE49-F238E27FC236}">
                <a16:creationId xmlns:a16="http://schemas.microsoft.com/office/drawing/2014/main" id="{E591129F-3F10-421F-9E4C-8B3A816D6A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6629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415A434-BE80-4EA7-AB32-9D7091425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73152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Potential Problems 	</a:t>
            </a:r>
            <a:br>
              <a:rPr lang="en-US" altLang="en-US" b="1"/>
            </a:br>
            <a:r>
              <a:rPr lang="en-US" altLang="en-US" b="1"/>
              <a:t>Under Mutual Exclusivity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93C2D468-7BED-4C9D-B671-DF3E08BDA44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429000"/>
            <a:ext cx="8382000" cy="2743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lvl="3">
              <a:buFont typeface="Monotype Sorts" pitchFamily="2" charset="2"/>
              <a:buNone/>
              <a:defRPr/>
            </a:pPr>
            <a:r>
              <a:rPr lang="en-US" alt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A.  Scale of Investment</a:t>
            </a:r>
            <a:endParaRPr lang="en-US" altLang="en-US"/>
          </a:p>
          <a:p>
            <a:pPr lvl="3">
              <a:buFont typeface="Monotype Sorts" pitchFamily="2" charset="2"/>
              <a:buNone/>
              <a:defRPr/>
            </a:pPr>
            <a:r>
              <a:rPr lang="en-US" altLang="en-US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B.  Cash-flow Pattern</a:t>
            </a:r>
            <a:endParaRPr lang="en-US" altLang="en-US"/>
          </a:p>
          <a:p>
            <a:pPr lvl="3">
              <a:buFont typeface="Monotype Sorts" pitchFamily="2" charset="2"/>
              <a:buNone/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 Project Life</a:t>
            </a:r>
          </a:p>
        </p:txBody>
      </p:sp>
      <p:sp>
        <p:nvSpPr>
          <p:cNvPr id="35845" name="Line 5">
            <a:extLst>
              <a:ext uri="{FF2B5EF4-FFF2-40B4-BE49-F238E27FC236}">
                <a16:creationId xmlns:a16="http://schemas.microsoft.com/office/drawing/2014/main" id="{167E2D41-1011-4271-9CF3-A1D8DDCE4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6629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757614DC-93BA-4275-A424-3A5DF95FF82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905000"/>
            <a:ext cx="8305800" cy="16764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/>
              <a:t>  Ranking of project proposals </a:t>
            </a:r>
            <a:r>
              <a:rPr lang="en-US" altLang="en-US" i="1"/>
              <a:t>may </a:t>
            </a:r>
            <a:r>
              <a:rPr lang="en-US" altLang="en-US"/>
              <a:t>create contradictory results.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>
            <a:extLst>
              <a:ext uri="{FF2B5EF4-FFF2-40B4-BE49-F238E27FC236}">
                <a16:creationId xmlns:a16="http://schemas.microsoft.com/office/drawing/2014/main" id="{D10A1B58-5AEE-4EE7-AE9A-EEACE4820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05000"/>
            <a:ext cx="6324600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6867" name="Line 2">
            <a:extLst>
              <a:ext uri="{FF2B5EF4-FFF2-40B4-BE49-F238E27FC236}">
                <a16:creationId xmlns:a16="http://schemas.microsoft.com/office/drawing/2014/main" id="{D8501590-41BC-42F1-9E76-3215BA272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5486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873905D-952D-41FC-BEE5-7EABA9C22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3152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A.  Scale Differences</a:t>
            </a:r>
          </a:p>
        </p:txBody>
      </p:sp>
      <p:sp>
        <p:nvSpPr>
          <p:cNvPr id="36869" name="Line 4">
            <a:extLst>
              <a:ext uri="{FF2B5EF4-FFF2-40B4-BE49-F238E27FC236}">
                <a16:creationId xmlns:a16="http://schemas.microsoft.com/office/drawing/2014/main" id="{AF838E8A-0FFF-4B48-A2AC-D84AA9C88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5486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7188819C-5DB7-4A83-859E-7BE11384A9E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905000"/>
            <a:ext cx="7848600" cy="12954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/>
              <a:t>   Compare a small (S) and a large (L) project.</a:t>
            </a:r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122B4799-6F05-4300-BFF7-DC716B561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429000"/>
            <a:ext cx="7543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Rectangle 7">
            <a:extLst>
              <a:ext uri="{FF2B5EF4-FFF2-40B4-BE49-F238E27FC236}">
                <a16:creationId xmlns:a16="http://schemas.microsoft.com/office/drawing/2014/main" id="{3A5DC85E-1124-417C-AF11-33A839255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3521075"/>
            <a:ext cx="33797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NET CASH FLOWS</a:t>
            </a:r>
          </a:p>
        </p:txBody>
      </p:sp>
      <p:sp>
        <p:nvSpPr>
          <p:cNvPr id="36873" name="Line 8">
            <a:extLst>
              <a:ext uri="{FF2B5EF4-FFF2-40B4-BE49-F238E27FC236}">
                <a16:creationId xmlns:a16="http://schemas.microsoft.com/office/drawing/2014/main" id="{90634E90-2926-4A32-8F29-1BFFF6155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3962400"/>
            <a:ext cx="39147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Rectangle 9">
            <a:extLst>
              <a:ext uri="{FF2B5EF4-FFF2-40B4-BE49-F238E27FC236}">
                <a16:creationId xmlns:a16="http://schemas.microsoft.com/office/drawing/2014/main" id="{A88C62CD-AAEF-46AE-B1C3-2D3E47390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3978275"/>
            <a:ext cx="3835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Project S      Project L</a:t>
            </a:r>
          </a:p>
        </p:txBody>
      </p:sp>
      <p:sp>
        <p:nvSpPr>
          <p:cNvPr id="36875" name="Line 10">
            <a:extLst>
              <a:ext uri="{FF2B5EF4-FFF2-40B4-BE49-F238E27FC236}">
                <a16:creationId xmlns:a16="http://schemas.microsoft.com/office/drawing/2014/main" id="{515EA270-86A1-4859-9625-07AEA6665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4505325"/>
            <a:ext cx="759142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Rectangle 11">
            <a:extLst>
              <a:ext uri="{FF2B5EF4-FFF2-40B4-BE49-F238E27FC236}">
                <a16:creationId xmlns:a16="http://schemas.microsoft.com/office/drawing/2014/main" id="{7F9C0EF0-EC04-42D0-A4E0-1BC6F3E50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978275"/>
            <a:ext cx="26098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END OF YEAR</a:t>
            </a:r>
          </a:p>
        </p:txBody>
      </p:sp>
      <p:sp>
        <p:nvSpPr>
          <p:cNvPr id="36877" name="Rectangle 12">
            <a:extLst>
              <a:ext uri="{FF2B5EF4-FFF2-40B4-BE49-F238E27FC236}">
                <a16:creationId xmlns:a16="http://schemas.microsoft.com/office/drawing/2014/main" id="{249F5B07-17DE-45B9-A55C-1D0A7C031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4587875"/>
            <a:ext cx="76231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0                              -$100         -$100,000</a:t>
            </a:r>
          </a:p>
        </p:txBody>
      </p:sp>
      <p:sp>
        <p:nvSpPr>
          <p:cNvPr id="36878" name="Rectangle 13">
            <a:extLst>
              <a:ext uri="{FF2B5EF4-FFF2-40B4-BE49-F238E27FC236}">
                <a16:creationId xmlns:a16="http://schemas.microsoft.com/office/drawing/2014/main" id="{D043AD05-D38E-4994-90C2-8BF17EE73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5197475"/>
            <a:ext cx="72723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      1                                     0                       0</a:t>
            </a:r>
          </a:p>
        </p:txBody>
      </p:sp>
      <p:sp>
        <p:nvSpPr>
          <p:cNvPr id="36879" name="Rectangle 14">
            <a:extLst>
              <a:ext uri="{FF2B5EF4-FFF2-40B4-BE49-F238E27FC236}">
                <a16:creationId xmlns:a16="http://schemas.microsoft.com/office/drawing/2014/main" id="{997AD21F-510C-4B55-BC1A-9D27A3867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5807075"/>
            <a:ext cx="74834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       2                                $400          $156,250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>
            <a:extLst>
              <a:ext uri="{FF2B5EF4-FFF2-40B4-BE49-F238E27FC236}">
                <a16:creationId xmlns:a16="http://schemas.microsoft.com/office/drawing/2014/main" id="{596B45CD-BC23-4B3F-B734-693D4852D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00400"/>
            <a:ext cx="8001000" cy="838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883DC408-685A-411E-AA34-C1250CDCF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486400"/>
            <a:ext cx="1828800" cy="558800"/>
          </a:xfrm>
          <a:prstGeom prst="octagon">
            <a:avLst>
              <a:gd name="adj" fmla="val 29282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1BAF2095-DF6F-4CFF-8DBA-DECDEAAE2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4648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9D7385F-3767-4B6F-ADDC-817C03AE8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3152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Scale Differences</a:t>
            </a:r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450C58B1-EF82-4CC0-BF7F-2B3C1FD93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4648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18E1D4DF-AD46-4B96-90A7-BC485BB1856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933575"/>
            <a:ext cx="8077200" cy="2790825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/>
              <a:t>Calculate the PBP, IRR, NPV@10%, and PI@10%.</a:t>
            </a:r>
          </a:p>
          <a:p>
            <a:pPr algn="ctr">
              <a:buFont typeface="Monotype Sorts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Which project is preferred?  Why?</a:t>
            </a:r>
          </a:p>
          <a:p>
            <a:pPr>
              <a:spcBef>
                <a:spcPct val="45000"/>
              </a:spcBef>
              <a:buFont typeface="Monotype Sorts" pitchFamily="2" charset="2"/>
              <a:buNone/>
            </a:pPr>
            <a:r>
              <a:rPr lang="en-US" altLang="en-US" sz="2800" u="sng"/>
              <a:t>Project</a:t>
            </a:r>
            <a:r>
              <a:rPr lang="en-US" altLang="en-US" sz="2800"/>
              <a:t>              </a:t>
            </a:r>
            <a:r>
              <a:rPr lang="en-US" altLang="en-US" sz="2800" u="sng"/>
              <a:t>IRR</a:t>
            </a:r>
            <a:r>
              <a:rPr lang="en-US" altLang="en-US" sz="2800"/>
              <a:t>           </a:t>
            </a:r>
            <a:r>
              <a:rPr lang="en-US" altLang="en-US" sz="2800" u="sng"/>
              <a:t>NPV</a:t>
            </a:r>
            <a:r>
              <a:rPr lang="en-US" altLang="en-US" sz="2800"/>
              <a:t>               </a:t>
            </a:r>
            <a:r>
              <a:rPr lang="en-US" altLang="en-US" sz="2800" u="sng"/>
              <a:t>PI</a:t>
            </a:r>
          </a:p>
        </p:txBody>
      </p:sp>
      <p:sp>
        <p:nvSpPr>
          <p:cNvPr id="37896" name="Rectangle 3">
            <a:extLst>
              <a:ext uri="{FF2B5EF4-FFF2-40B4-BE49-F238E27FC236}">
                <a16:creationId xmlns:a16="http://schemas.microsoft.com/office/drawing/2014/main" id="{D33C5F52-1316-4825-8E4C-56955397250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4800600"/>
            <a:ext cx="8382000" cy="12954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3200"/>
              <a:t>	  S        </a:t>
            </a:r>
            <a:r>
              <a:rPr lang="en-US" altLang="en-US" sz="3200">
                <a:solidFill>
                  <a:schemeClr val="tx2"/>
                </a:solidFill>
              </a:rPr>
              <a:t>       100% </a:t>
            </a:r>
            <a:r>
              <a:rPr lang="en-US" altLang="en-US" sz="3200"/>
              <a:t>     $     231</a:t>
            </a:r>
            <a:r>
              <a:rPr lang="en-US" altLang="en-US" sz="3200">
                <a:solidFill>
                  <a:schemeClr val="tx2"/>
                </a:solidFill>
              </a:rPr>
              <a:t>      3.31</a:t>
            </a:r>
            <a:endParaRPr lang="en-US" altLang="en-US" sz="3200">
              <a:solidFill>
                <a:schemeClr val="hlink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3200"/>
              <a:t>     L                 25%</a:t>
            </a:r>
            <a:r>
              <a:rPr lang="en-US" altLang="en-US" sz="3200">
                <a:solidFill>
                  <a:schemeClr val="tx2"/>
                </a:solidFill>
              </a:rPr>
              <a:t>      $29,132      </a:t>
            </a:r>
            <a:r>
              <a:rPr lang="en-US" altLang="en-US" sz="3200"/>
              <a:t>1.29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>
            <a:extLst>
              <a:ext uri="{FF2B5EF4-FFF2-40B4-BE49-F238E27FC236}">
                <a16:creationId xmlns:a16="http://schemas.microsoft.com/office/drawing/2014/main" id="{A890BF4D-02C6-4E4F-A6D4-F8F10A7CB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828800"/>
            <a:ext cx="86106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8915" name="Line 2">
            <a:extLst>
              <a:ext uri="{FF2B5EF4-FFF2-40B4-BE49-F238E27FC236}">
                <a16:creationId xmlns:a16="http://schemas.microsoft.com/office/drawing/2014/main" id="{F9E60EE2-B73C-405B-A406-8FDF13910A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5715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94FB5DE0-3221-44AE-88A7-51B70F569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3152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B.  Cash Flow Pattern</a:t>
            </a:r>
          </a:p>
        </p:txBody>
      </p:sp>
      <p:sp>
        <p:nvSpPr>
          <p:cNvPr id="38917" name="Line 4">
            <a:extLst>
              <a:ext uri="{FF2B5EF4-FFF2-40B4-BE49-F238E27FC236}">
                <a16:creationId xmlns:a16="http://schemas.microsoft.com/office/drawing/2014/main" id="{5266141C-5E1B-49A8-BF18-AE6B94DEC7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9C10C45C-0CF3-4652-8D68-7B3AE7BD04C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05000"/>
            <a:ext cx="8915400" cy="1143000"/>
          </a:xfrm>
          <a:noFill/>
        </p:spPr>
        <p:txBody>
          <a:bodyPr/>
          <a:lstStyle/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3000"/>
              <a:t>Let us compare a </a:t>
            </a:r>
            <a:r>
              <a:rPr lang="en-US" altLang="en-US" sz="3000" i="1"/>
              <a:t>decreasing</a:t>
            </a:r>
            <a:r>
              <a:rPr lang="en-US" altLang="en-US" sz="3000"/>
              <a:t> cash-flow (D) project and an </a:t>
            </a:r>
            <a:r>
              <a:rPr lang="en-US" altLang="en-US" sz="3000" i="1"/>
              <a:t>increasing</a:t>
            </a:r>
            <a:r>
              <a:rPr lang="en-US" altLang="en-US" sz="3000"/>
              <a:t> cash-flow (I) project.</a:t>
            </a:r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9F7D94AC-0152-4B35-ABCB-C6BF13417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276600"/>
            <a:ext cx="769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EDA9EA5-A607-449B-8F75-CB3F720FD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3292475"/>
            <a:ext cx="33797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NET CASH FLOWS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14603A09-2151-4AEF-AD39-D1175694B0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733800"/>
            <a:ext cx="39147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Rectangle 9">
            <a:extLst>
              <a:ext uri="{FF2B5EF4-FFF2-40B4-BE49-F238E27FC236}">
                <a16:creationId xmlns:a16="http://schemas.microsoft.com/office/drawing/2014/main" id="{9BBBEB87-4F85-4594-9E7F-1226B2CE7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113" y="3673475"/>
            <a:ext cx="37369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rgbClr val="380069"/>
                </a:solidFill>
              </a:rPr>
              <a:t>Project D</a:t>
            </a:r>
            <a:r>
              <a:rPr lang="en-US" altLang="en-US" sz="2800"/>
              <a:t>      </a:t>
            </a:r>
            <a:r>
              <a:rPr lang="en-US" altLang="en-US" sz="2800">
                <a:solidFill>
                  <a:schemeClr val="hlink"/>
                </a:solidFill>
              </a:rPr>
              <a:t>Project I</a:t>
            </a:r>
          </a:p>
        </p:txBody>
      </p:sp>
      <p:sp>
        <p:nvSpPr>
          <p:cNvPr id="38923" name="Line 10">
            <a:extLst>
              <a:ext uri="{FF2B5EF4-FFF2-40B4-BE49-F238E27FC236}">
                <a16:creationId xmlns:a16="http://schemas.microsoft.com/office/drawing/2014/main" id="{A6DC1296-355B-4DB1-BCAD-0D3543035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176713"/>
            <a:ext cx="77866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Rectangle 11">
            <a:extLst>
              <a:ext uri="{FF2B5EF4-FFF2-40B4-BE49-F238E27FC236}">
                <a16:creationId xmlns:a16="http://schemas.microsoft.com/office/drawing/2014/main" id="{3C19187F-E7B4-436D-9E90-63BB5B0E7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673475"/>
            <a:ext cx="26098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END OF YEAR</a:t>
            </a:r>
          </a:p>
        </p:txBody>
      </p:sp>
      <p:sp>
        <p:nvSpPr>
          <p:cNvPr id="38925" name="Rectangle 12">
            <a:extLst>
              <a:ext uri="{FF2B5EF4-FFF2-40B4-BE49-F238E27FC236}">
                <a16:creationId xmlns:a16="http://schemas.microsoft.com/office/drawing/2014/main" id="{141D9572-F670-4BA7-8890-346D7BC80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4206875"/>
            <a:ext cx="76215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0                               -$1,200         -$1,200</a:t>
            </a:r>
          </a:p>
        </p:txBody>
      </p:sp>
      <p:sp>
        <p:nvSpPr>
          <p:cNvPr id="38926" name="Rectangle 13">
            <a:extLst>
              <a:ext uri="{FF2B5EF4-FFF2-40B4-BE49-F238E27FC236}">
                <a16:creationId xmlns:a16="http://schemas.microsoft.com/office/drawing/2014/main" id="{A168D4C3-53C5-4419-B6FB-017447395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4664075"/>
            <a:ext cx="75755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1                                  1,000               100</a:t>
            </a:r>
          </a:p>
        </p:txBody>
      </p:sp>
      <p:sp>
        <p:nvSpPr>
          <p:cNvPr id="38927" name="Rectangle 14">
            <a:extLst>
              <a:ext uri="{FF2B5EF4-FFF2-40B4-BE49-F238E27FC236}">
                <a16:creationId xmlns:a16="http://schemas.microsoft.com/office/drawing/2014/main" id="{0CA7D650-3E79-41A0-AC1B-8CEBFC583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5197475"/>
            <a:ext cx="75739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2                                     500               600</a:t>
            </a:r>
          </a:p>
        </p:txBody>
      </p:sp>
      <p:sp>
        <p:nvSpPr>
          <p:cNvPr id="38928" name="Rectangle 15">
            <a:extLst>
              <a:ext uri="{FF2B5EF4-FFF2-40B4-BE49-F238E27FC236}">
                <a16:creationId xmlns:a16="http://schemas.microsoft.com/office/drawing/2014/main" id="{3E6FDFE9-B102-411B-B2B6-CD9F44FBB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5730875"/>
            <a:ext cx="75755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3                                     100            1,080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9">
            <a:extLst>
              <a:ext uri="{FF2B5EF4-FFF2-40B4-BE49-F238E27FC236}">
                <a16:creationId xmlns:a16="http://schemas.microsoft.com/office/drawing/2014/main" id="{C269FD34-42FF-46CF-8AAF-5082A7C3B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00400"/>
            <a:ext cx="6553200" cy="838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4340213-ACD2-4826-8BD9-69DD126807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4953000"/>
            <a:ext cx="6781800" cy="1304925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altLang="en-US" sz="2800"/>
              <a:t>  </a:t>
            </a:r>
            <a:r>
              <a:rPr lang="en-US" altLang="en-US" sz="3200"/>
              <a:t>   </a:t>
            </a:r>
            <a:r>
              <a:rPr lang="en-US" altLang="en-US" sz="3200">
                <a:solidFill>
                  <a:srgbClr val="CF76F4"/>
                </a:solidFill>
              </a:rPr>
              <a:t>D</a:t>
            </a:r>
            <a:r>
              <a:rPr lang="en-US" altLang="en-US" sz="3200"/>
              <a:t>            </a:t>
            </a:r>
            <a:r>
              <a:rPr lang="en-US" altLang="en-US" sz="3200">
                <a:solidFill>
                  <a:schemeClr val="tx2"/>
                </a:solidFill>
              </a:rPr>
              <a:t>23%</a:t>
            </a:r>
            <a:r>
              <a:rPr lang="en-US" altLang="en-US" sz="3200">
                <a:solidFill>
                  <a:srgbClr val="42B200"/>
                </a:solidFill>
              </a:rPr>
              <a:t>       </a:t>
            </a:r>
            <a:r>
              <a:rPr lang="en-US" alt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$198        1.17</a:t>
            </a:r>
            <a:endParaRPr lang="en-US" altLang="en-US" sz="3200">
              <a:solidFill>
                <a:schemeClr val="hlink"/>
              </a:solidFill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 altLang="en-US" sz="3200"/>
              <a:t>     </a:t>
            </a:r>
            <a:r>
              <a:rPr lang="en-US" altLang="en-US" sz="3200">
                <a:solidFill>
                  <a:schemeClr val="hlink"/>
                </a:solidFill>
              </a:rPr>
              <a:t>I</a:t>
            </a:r>
            <a:r>
              <a:rPr lang="en-US" altLang="en-US" sz="3200"/>
              <a:t>             17%</a:t>
            </a:r>
            <a:r>
              <a:rPr lang="en-US" altLang="en-US" sz="3200">
                <a:solidFill>
                  <a:srgbClr val="42B200"/>
                </a:solidFill>
              </a:rPr>
              <a:t>       </a:t>
            </a:r>
            <a:r>
              <a:rPr lang="en-US" alt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$198        1.17</a:t>
            </a:r>
          </a:p>
        </p:txBody>
      </p:sp>
      <p:sp>
        <p:nvSpPr>
          <p:cNvPr id="39940" name="Line 3">
            <a:extLst>
              <a:ext uri="{FF2B5EF4-FFF2-40B4-BE49-F238E27FC236}">
                <a16:creationId xmlns:a16="http://schemas.microsoft.com/office/drawing/2014/main" id="{CCB6501F-81BB-4232-960D-0DC1FA9CFE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4800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B351343-1226-4214-ACA9-6A83F33D1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64770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Cash Flow Pattern</a:t>
            </a:r>
          </a:p>
        </p:txBody>
      </p:sp>
      <p:sp>
        <p:nvSpPr>
          <p:cNvPr id="39942" name="Line 5">
            <a:extLst>
              <a:ext uri="{FF2B5EF4-FFF2-40B4-BE49-F238E27FC236}">
                <a16:creationId xmlns:a16="http://schemas.microsoft.com/office/drawing/2014/main" id="{E72A9C57-8CF8-44F6-B2A5-4117B57C1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480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Rectangle 6">
            <a:extLst>
              <a:ext uri="{FF2B5EF4-FFF2-40B4-BE49-F238E27FC236}">
                <a16:creationId xmlns:a16="http://schemas.microsoft.com/office/drawing/2014/main" id="{94B85F50-E6C1-4AC4-B9AD-58879F8F793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933575"/>
            <a:ext cx="8077200" cy="2867025"/>
          </a:xfrm>
          <a:noFill/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/>
              <a:t>     Calculate the IRR, NPV@10%, 	and PI@10%.</a:t>
            </a:r>
          </a:p>
          <a:p>
            <a:pPr algn="ctr">
              <a:buFont typeface="Monotype Sorts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Which project is preferred? </a:t>
            </a:r>
          </a:p>
          <a:p>
            <a:pPr algn="ctr">
              <a:spcBef>
                <a:spcPct val="75000"/>
              </a:spcBef>
              <a:buFont typeface="Monotype Sorts" pitchFamily="2" charset="2"/>
              <a:buNone/>
            </a:pPr>
            <a:r>
              <a:rPr lang="en-US" altLang="en-US" sz="3200" u="sng"/>
              <a:t>Project</a:t>
            </a:r>
            <a:r>
              <a:rPr lang="en-US" altLang="en-US" sz="3200"/>
              <a:t> 	    </a:t>
            </a:r>
            <a:r>
              <a:rPr lang="en-US" altLang="en-US" sz="3200" u="sng"/>
              <a:t>IRR</a:t>
            </a:r>
            <a:r>
              <a:rPr lang="en-US" altLang="en-US" sz="3200"/>
              <a:t>        </a:t>
            </a:r>
            <a:r>
              <a:rPr lang="en-US" altLang="en-US" sz="3200" u="sng"/>
              <a:t>NPV</a:t>
            </a:r>
            <a:r>
              <a:rPr lang="en-US" altLang="en-US" sz="3200"/>
              <a:t>          </a:t>
            </a:r>
            <a:r>
              <a:rPr lang="en-US" altLang="en-US" sz="3200" u="sng"/>
              <a:t>PI</a:t>
            </a:r>
          </a:p>
        </p:txBody>
      </p:sp>
      <p:sp>
        <p:nvSpPr>
          <p:cNvPr id="39944" name="AutoShape 7">
            <a:extLst>
              <a:ext uri="{FF2B5EF4-FFF2-40B4-BE49-F238E27FC236}">
                <a16:creationId xmlns:a16="http://schemas.microsoft.com/office/drawing/2014/main" id="{A19A9E1E-0CEF-42D3-8924-9D2134798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4965700"/>
            <a:ext cx="6451600" cy="508000"/>
          </a:xfrm>
          <a:prstGeom prst="octagon">
            <a:avLst>
              <a:gd name="adj" fmla="val 29282"/>
            </a:avLst>
          </a:prstGeom>
          <a:noFill/>
          <a:ln w="25400">
            <a:solidFill>
              <a:srgbClr val="CF76F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45" name="AutoShape 8">
            <a:extLst>
              <a:ext uri="{FF2B5EF4-FFF2-40B4-BE49-F238E27FC236}">
                <a16:creationId xmlns:a16="http://schemas.microsoft.com/office/drawing/2014/main" id="{807FA1ED-48DC-48FE-B914-8ACAE46AE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0" y="5651500"/>
            <a:ext cx="6451600" cy="508000"/>
          </a:xfrm>
          <a:prstGeom prst="octagon">
            <a:avLst>
              <a:gd name="adj" fmla="val 29282"/>
            </a:avLst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46" name="WordArt 11">
            <a:extLst>
              <a:ext uri="{FF2B5EF4-FFF2-40B4-BE49-F238E27FC236}">
                <a16:creationId xmlns:a16="http://schemas.microsoft.com/office/drawing/2014/main" id="{FCC52814-5251-47AB-9AFB-87C7AD2675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57800" y="4953000"/>
            <a:ext cx="747713" cy="1295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noFill/>
                <a:latin typeface="Arial Black" panose="020B0A04020102020204" pitchFamily="34" charset="0"/>
              </a:rPr>
              <a:t>?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>
            <a:extLst>
              <a:ext uri="{FF2B5EF4-FFF2-40B4-BE49-F238E27FC236}">
                <a16:creationId xmlns:a16="http://schemas.microsoft.com/office/drawing/2014/main" id="{FD647F0B-8206-4391-BFB3-6686E15C6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15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724DD1B-9D36-43B4-8677-48F1FA826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Examine NPV Profiles</a:t>
            </a:r>
          </a:p>
        </p:txBody>
      </p:sp>
      <p:sp>
        <p:nvSpPr>
          <p:cNvPr id="40964" name="Line 4">
            <a:extLst>
              <a:ext uri="{FF2B5EF4-FFF2-40B4-BE49-F238E27FC236}">
                <a16:creationId xmlns:a16="http://schemas.microsoft.com/office/drawing/2014/main" id="{3809E7C3-818B-4640-8E82-5618F82299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Line 5">
            <a:extLst>
              <a:ext uri="{FF2B5EF4-FFF2-40B4-BE49-F238E27FC236}">
                <a16:creationId xmlns:a16="http://schemas.microsoft.com/office/drawing/2014/main" id="{7E5B08A7-BC0E-4BC1-8DC6-B8B11D2DF9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362200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6" name="Line 6">
            <a:extLst>
              <a:ext uri="{FF2B5EF4-FFF2-40B4-BE49-F238E27FC236}">
                <a16:creationId xmlns:a16="http://schemas.microsoft.com/office/drawing/2014/main" id="{A0BC8233-955E-4F85-A2BF-EB84DA9519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029200"/>
            <a:ext cx="5638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01CC27A4-B5BC-497B-BCF0-A65B6586C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2313" y="6081713"/>
            <a:ext cx="27892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Discount Rate (%)</a:t>
            </a:r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9E3CA47B-2FF5-43EB-9171-80AA3E5DC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700713"/>
            <a:ext cx="5497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0         5         10         15        20        25</a:t>
            </a:r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7673DBF4-81D9-4705-9A06-2D4F866FBBA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859631" y="3875881"/>
            <a:ext cx="41735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-200    0     200     400      600</a:t>
            </a:r>
          </a:p>
        </p:txBody>
      </p:sp>
      <p:sp>
        <p:nvSpPr>
          <p:cNvPr id="40970" name="Line 10">
            <a:extLst>
              <a:ext uri="{FF2B5EF4-FFF2-40B4-BE49-F238E27FC236}">
                <a16:creationId xmlns:a16="http://schemas.microsoft.com/office/drawing/2014/main" id="{3D467576-2DED-4255-A1C5-76E9B9BEB1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1">
            <a:extLst>
              <a:ext uri="{FF2B5EF4-FFF2-40B4-BE49-F238E27FC236}">
                <a16:creationId xmlns:a16="http://schemas.microsoft.com/office/drawing/2014/main" id="{F0041875-8D06-408B-964A-D69B76ABE0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962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12">
            <a:extLst>
              <a:ext uri="{FF2B5EF4-FFF2-40B4-BE49-F238E27FC236}">
                <a16:creationId xmlns:a16="http://schemas.microsoft.com/office/drawing/2014/main" id="{5E26B35B-8026-4A6F-A546-121492FD0D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Line 13">
            <a:extLst>
              <a:ext uri="{FF2B5EF4-FFF2-40B4-BE49-F238E27FC236}">
                <a16:creationId xmlns:a16="http://schemas.microsoft.com/office/drawing/2014/main" id="{EC617209-C275-4573-B8AA-5E59BC3DDE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3622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Line 14">
            <a:extLst>
              <a:ext uri="{FF2B5EF4-FFF2-40B4-BE49-F238E27FC236}">
                <a16:creationId xmlns:a16="http://schemas.microsoft.com/office/drawing/2014/main" id="{00EAEB45-B5CC-4C83-9552-7586C46A53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Line 15">
            <a:extLst>
              <a:ext uri="{FF2B5EF4-FFF2-40B4-BE49-F238E27FC236}">
                <a16:creationId xmlns:a16="http://schemas.microsoft.com/office/drawing/2014/main" id="{81A01387-5CC6-4FFA-8AC5-F8281AA7C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1910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16">
            <a:extLst>
              <a:ext uri="{FF2B5EF4-FFF2-40B4-BE49-F238E27FC236}">
                <a16:creationId xmlns:a16="http://schemas.microsoft.com/office/drawing/2014/main" id="{D5FBFF92-9A7D-44DB-B013-07407D47E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352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Line 17">
            <a:extLst>
              <a:ext uri="{FF2B5EF4-FFF2-40B4-BE49-F238E27FC236}">
                <a16:creationId xmlns:a16="http://schemas.microsoft.com/office/drawing/2014/main" id="{C887A033-79D8-4E1A-B7BF-4F085C45E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51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Line 18">
            <a:extLst>
              <a:ext uri="{FF2B5EF4-FFF2-40B4-BE49-F238E27FC236}">
                <a16:creationId xmlns:a16="http://schemas.microsoft.com/office/drawing/2014/main" id="{ED2FCA02-1DC5-495B-B09B-837DDFCAE1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6388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Rectangle 19">
            <a:extLst>
              <a:ext uri="{FF2B5EF4-FFF2-40B4-BE49-F238E27FC236}">
                <a16:creationId xmlns:a16="http://schemas.microsoft.com/office/drawing/2014/main" id="{7AEB4A7D-2BF8-4C55-8D74-AC810A6CC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313" y="4024313"/>
            <a:ext cx="706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IRR</a:t>
            </a:r>
          </a:p>
        </p:txBody>
      </p:sp>
      <p:sp>
        <p:nvSpPr>
          <p:cNvPr id="40980" name="Rectangle 20">
            <a:extLst>
              <a:ext uri="{FF2B5EF4-FFF2-40B4-BE49-F238E27FC236}">
                <a16:creationId xmlns:a16="http://schemas.microsoft.com/office/drawing/2014/main" id="{1EBB8DF4-3A85-4D71-889C-6BA785044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3490913"/>
            <a:ext cx="17160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A75151"/>
                </a:solidFill>
              </a:rPr>
              <a:t>NPV@10%</a:t>
            </a:r>
          </a:p>
        </p:txBody>
      </p:sp>
      <p:sp>
        <p:nvSpPr>
          <p:cNvPr id="40981" name="Line 21">
            <a:extLst>
              <a:ext uri="{FF2B5EF4-FFF2-40B4-BE49-F238E27FC236}">
                <a16:creationId xmlns:a16="http://schemas.microsoft.com/office/drawing/2014/main" id="{110F119D-72CC-458D-A192-93F4D76DE7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4419600"/>
            <a:ext cx="381000" cy="4572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2">
            <a:extLst>
              <a:ext uri="{FF2B5EF4-FFF2-40B4-BE49-F238E27FC236}">
                <a16:creationId xmlns:a16="http://schemas.microsoft.com/office/drawing/2014/main" id="{0EF18B4C-B173-481D-B110-C3B79DD6CA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886200"/>
            <a:ext cx="228600" cy="304800"/>
          </a:xfrm>
          <a:prstGeom prst="line">
            <a:avLst/>
          </a:prstGeom>
          <a:noFill/>
          <a:ln w="12700">
            <a:solidFill>
              <a:srgbClr val="A7515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Rectangle 23">
            <a:extLst>
              <a:ext uri="{FF2B5EF4-FFF2-40B4-BE49-F238E27FC236}">
                <a16:creationId xmlns:a16="http://schemas.microsoft.com/office/drawing/2014/main" id="{067DA1D2-F26D-4EAF-8728-74D01437F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4513" y="2043113"/>
            <a:ext cx="273685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Plot NPV for each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project at various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discount rates.</a:t>
            </a:r>
          </a:p>
        </p:txBody>
      </p:sp>
      <p:sp>
        <p:nvSpPr>
          <p:cNvPr id="40984" name="Rectangle 24">
            <a:extLst>
              <a:ext uri="{FF2B5EF4-FFF2-40B4-BE49-F238E27FC236}">
                <a16:creationId xmlns:a16="http://schemas.microsoft.com/office/drawing/2014/main" id="{A216A690-11AA-49DC-8E55-01D3B2E59C4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858044" y="3725069"/>
            <a:ext cx="3230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Net Present Value ($)</a:t>
            </a:r>
          </a:p>
        </p:txBody>
      </p:sp>
      <p:sp>
        <p:nvSpPr>
          <p:cNvPr id="40985" name="Freeform 25">
            <a:extLst>
              <a:ext uri="{FF2B5EF4-FFF2-40B4-BE49-F238E27FC236}">
                <a16:creationId xmlns:a16="http://schemas.microsoft.com/office/drawing/2014/main" id="{AFB7E005-7A1D-45A3-B01E-D03D6F61BB68}"/>
              </a:ext>
            </a:extLst>
          </p:cNvPr>
          <p:cNvSpPr>
            <a:spLocks/>
          </p:cNvSpPr>
          <p:nvPr/>
        </p:nvSpPr>
        <p:spPr bwMode="auto">
          <a:xfrm>
            <a:off x="1600200" y="3352800"/>
            <a:ext cx="5335588" cy="1830388"/>
          </a:xfrm>
          <a:custGeom>
            <a:avLst/>
            <a:gdLst>
              <a:gd name="T0" fmla="*/ 0 w 3361"/>
              <a:gd name="T1" fmla="*/ 0 h 1153"/>
              <a:gd name="T2" fmla="*/ 2147483646 w 3361"/>
              <a:gd name="T3" fmla="*/ 2147483646 h 1153"/>
              <a:gd name="T4" fmla="*/ 2147483646 w 3361"/>
              <a:gd name="T5" fmla="*/ 2147483646 h 1153"/>
              <a:gd name="T6" fmla="*/ 2147483646 w 3361"/>
              <a:gd name="T7" fmla="*/ 2147483646 h 1153"/>
              <a:gd name="T8" fmla="*/ 2147483646 w 3361"/>
              <a:gd name="T9" fmla="*/ 2147483646 h 1153"/>
              <a:gd name="T10" fmla="*/ 2147483646 w 3361"/>
              <a:gd name="T11" fmla="*/ 2147483646 h 11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61" h="1153">
                <a:moveTo>
                  <a:pt x="0" y="0"/>
                </a:moveTo>
                <a:lnTo>
                  <a:pt x="1200" y="576"/>
                </a:lnTo>
                <a:lnTo>
                  <a:pt x="2976" y="1056"/>
                </a:lnTo>
                <a:lnTo>
                  <a:pt x="3360" y="1152"/>
                </a:lnTo>
              </a:path>
            </a:pathLst>
          </a:custGeom>
          <a:noFill/>
          <a:ln w="25400" cap="rnd" cmpd="sng">
            <a:solidFill>
              <a:srgbClr val="CF76F4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Freeform 26">
            <a:extLst>
              <a:ext uri="{FF2B5EF4-FFF2-40B4-BE49-F238E27FC236}">
                <a16:creationId xmlns:a16="http://schemas.microsoft.com/office/drawing/2014/main" id="{91C9A893-A776-4219-AE4E-1503496C5942}"/>
              </a:ext>
            </a:extLst>
          </p:cNvPr>
          <p:cNvSpPr>
            <a:spLocks/>
          </p:cNvSpPr>
          <p:nvPr/>
        </p:nvSpPr>
        <p:spPr bwMode="auto">
          <a:xfrm>
            <a:off x="1600200" y="2667000"/>
            <a:ext cx="3963988" cy="2592388"/>
          </a:xfrm>
          <a:custGeom>
            <a:avLst/>
            <a:gdLst>
              <a:gd name="T0" fmla="*/ 0 w 2497"/>
              <a:gd name="T1" fmla="*/ 0 h 1633"/>
              <a:gd name="T2" fmla="*/ 2147483646 w 2497"/>
              <a:gd name="T3" fmla="*/ 2147483646 h 1633"/>
              <a:gd name="T4" fmla="*/ 2147483646 w 2497"/>
              <a:gd name="T5" fmla="*/ 2147483646 h 1633"/>
              <a:gd name="T6" fmla="*/ 2147483646 w 2497"/>
              <a:gd name="T7" fmla="*/ 2147483646 h 16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97" h="1633">
                <a:moveTo>
                  <a:pt x="0" y="0"/>
                </a:moveTo>
                <a:lnTo>
                  <a:pt x="1200" y="1008"/>
                </a:lnTo>
                <a:lnTo>
                  <a:pt x="2064" y="1488"/>
                </a:lnTo>
                <a:lnTo>
                  <a:pt x="2496" y="1632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7" name="Oval 27">
            <a:extLst>
              <a:ext uri="{FF2B5EF4-FFF2-40B4-BE49-F238E27FC236}">
                <a16:creationId xmlns:a16="http://schemas.microsoft.com/office/drawing/2014/main" id="{BF1F5673-5A67-4419-B49E-687273DDE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2597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0988" name="Oval 28">
            <a:extLst>
              <a:ext uri="{FF2B5EF4-FFF2-40B4-BE49-F238E27FC236}">
                <a16:creationId xmlns:a16="http://schemas.microsoft.com/office/drawing/2014/main" id="{59617672-30BF-41B0-AE71-4B5CEA9D6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3282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0989" name="Oval 29">
            <a:extLst>
              <a:ext uri="{FF2B5EF4-FFF2-40B4-BE49-F238E27FC236}">
                <a16:creationId xmlns:a16="http://schemas.microsoft.com/office/drawing/2014/main" id="{3AE3C4BA-F069-4E70-AB81-6D7FCE7D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350" y="4197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0990" name="Oval 30">
            <a:extLst>
              <a:ext uri="{FF2B5EF4-FFF2-40B4-BE49-F238E27FC236}">
                <a16:creationId xmlns:a16="http://schemas.microsoft.com/office/drawing/2014/main" id="{7980D296-89D6-430F-921C-F9D6CC239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0991" name="Oval 31">
            <a:extLst>
              <a:ext uri="{FF2B5EF4-FFF2-40B4-BE49-F238E27FC236}">
                <a16:creationId xmlns:a16="http://schemas.microsoft.com/office/drawing/2014/main" id="{5947250B-2F5F-4579-8ABF-9C00F02D4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0992" name="Line 32">
            <a:extLst>
              <a:ext uri="{FF2B5EF4-FFF2-40B4-BE49-F238E27FC236}">
                <a16:creationId xmlns:a16="http://schemas.microsoft.com/office/drawing/2014/main" id="{7ED8B2ED-1658-40FC-B19C-0161B7424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495800"/>
            <a:ext cx="457200" cy="381000"/>
          </a:xfrm>
          <a:prstGeom prst="line">
            <a:avLst/>
          </a:prstGeom>
          <a:noFill/>
          <a:ln w="12700">
            <a:solidFill>
              <a:srgbClr val="42B2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32" descr="Dark vertical">
            <a:extLst>
              <a:ext uri="{FF2B5EF4-FFF2-40B4-BE49-F238E27FC236}">
                <a16:creationId xmlns:a16="http://schemas.microsoft.com/office/drawing/2014/main" id="{AA18FCB4-21C9-4D98-8335-DE0E66CFFDF1}"/>
              </a:ext>
            </a:extLst>
          </p:cNvPr>
          <p:cNvSpPr>
            <a:spLocks/>
          </p:cNvSpPr>
          <p:nvPr/>
        </p:nvSpPr>
        <p:spPr bwMode="auto">
          <a:xfrm>
            <a:off x="3505200" y="4267200"/>
            <a:ext cx="3352800" cy="990600"/>
          </a:xfrm>
          <a:custGeom>
            <a:avLst/>
            <a:gdLst>
              <a:gd name="T0" fmla="*/ 0 w 2112"/>
              <a:gd name="T1" fmla="*/ 0 h 624"/>
              <a:gd name="T2" fmla="*/ 2147483646 w 2112"/>
              <a:gd name="T3" fmla="*/ 2147483646 h 624"/>
              <a:gd name="T4" fmla="*/ 2147483646 w 2112"/>
              <a:gd name="T5" fmla="*/ 2147483646 h 624"/>
              <a:gd name="T6" fmla="*/ 2147483646 w 2112"/>
              <a:gd name="T7" fmla="*/ 2147483646 h 624"/>
              <a:gd name="T8" fmla="*/ 2147483646 w 2112"/>
              <a:gd name="T9" fmla="*/ 2147483646 h 624"/>
              <a:gd name="T10" fmla="*/ 0 w 2112"/>
              <a:gd name="T11" fmla="*/ 0 h 6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12" h="624">
                <a:moveTo>
                  <a:pt x="0" y="0"/>
                </a:moveTo>
                <a:lnTo>
                  <a:pt x="1776" y="480"/>
                </a:lnTo>
                <a:lnTo>
                  <a:pt x="2112" y="576"/>
                </a:lnTo>
                <a:lnTo>
                  <a:pt x="1248" y="624"/>
                </a:lnTo>
                <a:lnTo>
                  <a:pt x="864" y="48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2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Freeform 31" descr="Dark horizontal">
            <a:extLst>
              <a:ext uri="{FF2B5EF4-FFF2-40B4-BE49-F238E27FC236}">
                <a16:creationId xmlns:a16="http://schemas.microsoft.com/office/drawing/2014/main" id="{1A5CAE4D-38D1-48E1-B5BF-4AD1491B68D4}"/>
              </a:ext>
            </a:extLst>
          </p:cNvPr>
          <p:cNvSpPr>
            <a:spLocks/>
          </p:cNvSpPr>
          <p:nvPr/>
        </p:nvSpPr>
        <p:spPr bwMode="auto">
          <a:xfrm>
            <a:off x="1600200" y="2667000"/>
            <a:ext cx="1905000" cy="1600200"/>
          </a:xfrm>
          <a:custGeom>
            <a:avLst/>
            <a:gdLst>
              <a:gd name="T0" fmla="*/ 0 w 1200"/>
              <a:gd name="T1" fmla="*/ 0 h 1008"/>
              <a:gd name="T2" fmla="*/ 0 w 1200"/>
              <a:gd name="T3" fmla="*/ 2147483646 h 1008"/>
              <a:gd name="T4" fmla="*/ 2147483646 w 1200"/>
              <a:gd name="T5" fmla="*/ 2147483646 h 1008"/>
              <a:gd name="T6" fmla="*/ 0 w 1200"/>
              <a:gd name="T7" fmla="*/ 0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00" h="1008">
                <a:moveTo>
                  <a:pt x="0" y="0"/>
                </a:moveTo>
                <a:lnTo>
                  <a:pt x="0" y="432"/>
                </a:lnTo>
                <a:lnTo>
                  <a:pt x="1200" y="100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/>
            <a:srcRect/>
            <a:tile tx="0" ty="0" sx="100000" sy="100000" flip="none" algn="tl"/>
          </a:blip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Line 2">
            <a:extLst>
              <a:ext uri="{FF2B5EF4-FFF2-40B4-BE49-F238E27FC236}">
                <a16:creationId xmlns:a16="http://schemas.microsoft.com/office/drawing/2014/main" id="{A85A7CE5-322B-4D99-9BB3-A18C2626F1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162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B8C62D1-0164-4702-A05E-EF8288AD4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sz="4200" b="1"/>
              <a:t>Fisher’s Rate of Intersection</a:t>
            </a:r>
          </a:p>
        </p:txBody>
      </p:sp>
      <p:sp>
        <p:nvSpPr>
          <p:cNvPr id="41990" name="Line 4">
            <a:extLst>
              <a:ext uri="{FF2B5EF4-FFF2-40B4-BE49-F238E27FC236}">
                <a16:creationId xmlns:a16="http://schemas.microsoft.com/office/drawing/2014/main" id="{BF5972EE-D631-45EE-BA50-BB8820B62E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162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5">
            <a:extLst>
              <a:ext uri="{FF2B5EF4-FFF2-40B4-BE49-F238E27FC236}">
                <a16:creationId xmlns:a16="http://schemas.microsoft.com/office/drawing/2014/main" id="{6C405315-AFD9-4C60-8C4B-DD801B7CD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362200"/>
            <a:ext cx="0" cy="3276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6">
            <a:extLst>
              <a:ext uri="{FF2B5EF4-FFF2-40B4-BE49-F238E27FC236}">
                <a16:creationId xmlns:a16="http://schemas.microsoft.com/office/drawing/2014/main" id="{99B3731E-916F-480D-8181-5A34225CF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029200"/>
            <a:ext cx="56388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Rectangle 7">
            <a:extLst>
              <a:ext uri="{FF2B5EF4-FFF2-40B4-BE49-F238E27FC236}">
                <a16:creationId xmlns:a16="http://schemas.microsoft.com/office/drawing/2014/main" id="{38CC59FE-CA01-4437-A619-33C56DCDF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2313" y="6081713"/>
            <a:ext cx="2687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Discount Rate ($)</a:t>
            </a:r>
          </a:p>
        </p:txBody>
      </p:sp>
      <p:sp>
        <p:nvSpPr>
          <p:cNvPr id="41994" name="Rectangle 8">
            <a:extLst>
              <a:ext uri="{FF2B5EF4-FFF2-40B4-BE49-F238E27FC236}">
                <a16:creationId xmlns:a16="http://schemas.microsoft.com/office/drawing/2014/main" id="{E2752BC2-20C4-4EA3-A796-DAB501857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700713"/>
            <a:ext cx="5497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0         5         </a:t>
            </a:r>
            <a:r>
              <a:rPr lang="en-US" altLang="en-US" sz="2400" u="sng">
                <a:solidFill>
                  <a:srgbClr val="A75151"/>
                </a:solidFill>
              </a:rPr>
              <a:t>10</a:t>
            </a:r>
            <a:r>
              <a:rPr lang="en-US" altLang="en-US" sz="2400">
                <a:solidFill>
                  <a:schemeClr val="tx1"/>
                </a:solidFill>
              </a:rPr>
              <a:t>         15        20        25</a:t>
            </a:r>
          </a:p>
        </p:txBody>
      </p:sp>
      <p:sp>
        <p:nvSpPr>
          <p:cNvPr id="41995" name="Rectangle 9">
            <a:extLst>
              <a:ext uri="{FF2B5EF4-FFF2-40B4-BE49-F238E27FC236}">
                <a16:creationId xmlns:a16="http://schemas.microsoft.com/office/drawing/2014/main" id="{54615048-5831-4A89-B9F4-B5A1AB98419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707231" y="3875881"/>
            <a:ext cx="41735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-200    0     200     400      600</a:t>
            </a:r>
          </a:p>
        </p:txBody>
      </p:sp>
      <p:sp>
        <p:nvSpPr>
          <p:cNvPr id="41996" name="Line 10">
            <a:extLst>
              <a:ext uri="{FF2B5EF4-FFF2-40B4-BE49-F238E27FC236}">
                <a16:creationId xmlns:a16="http://schemas.microsoft.com/office/drawing/2014/main" id="{F54359E6-F4EB-45D1-8272-BDA37EF617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1">
            <a:extLst>
              <a:ext uri="{FF2B5EF4-FFF2-40B4-BE49-F238E27FC236}">
                <a16:creationId xmlns:a16="http://schemas.microsoft.com/office/drawing/2014/main" id="{922EC3A1-8F5E-4B72-B0E6-5E58175116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9624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Line 12">
            <a:extLst>
              <a:ext uri="{FF2B5EF4-FFF2-40B4-BE49-F238E27FC236}">
                <a16:creationId xmlns:a16="http://schemas.microsoft.com/office/drawing/2014/main" id="{55E0830C-07CF-4C94-8647-814F658F82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3">
            <a:extLst>
              <a:ext uri="{FF2B5EF4-FFF2-40B4-BE49-F238E27FC236}">
                <a16:creationId xmlns:a16="http://schemas.microsoft.com/office/drawing/2014/main" id="{49E22000-4E8E-4DD8-8F24-AB101D397E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3622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4">
            <a:extLst>
              <a:ext uri="{FF2B5EF4-FFF2-40B4-BE49-F238E27FC236}">
                <a16:creationId xmlns:a16="http://schemas.microsoft.com/office/drawing/2014/main" id="{F4858A6E-3DFD-4545-9DCD-14D0DCD8D9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6482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5">
            <a:extLst>
              <a:ext uri="{FF2B5EF4-FFF2-40B4-BE49-F238E27FC236}">
                <a16:creationId xmlns:a16="http://schemas.microsoft.com/office/drawing/2014/main" id="{29EE2495-DD6B-4558-8871-E7C198753E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191000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6">
            <a:extLst>
              <a:ext uri="{FF2B5EF4-FFF2-40B4-BE49-F238E27FC236}">
                <a16:creationId xmlns:a16="http://schemas.microsoft.com/office/drawing/2014/main" id="{726D64E5-F1FA-4982-9BF1-BCF3778B7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3528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7">
            <a:extLst>
              <a:ext uri="{FF2B5EF4-FFF2-40B4-BE49-F238E27FC236}">
                <a16:creationId xmlns:a16="http://schemas.microsoft.com/office/drawing/2014/main" id="{A8C4BD46-4E6E-4645-92E0-3C5787ED2B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51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18">
            <a:extLst>
              <a:ext uri="{FF2B5EF4-FFF2-40B4-BE49-F238E27FC236}">
                <a16:creationId xmlns:a16="http://schemas.microsoft.com/office/drawing/2014/main" id="{8E6A5DFD-A601-4085-A117-118EBB5022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6388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19">
            <a:extLst>
              <a:ext uri="{FF2B5EF4-FFF2-40B4-BE49-F238E27FC236}">
                <a16:creationId xmlns:a16="http://schemas.microsoft.com/office/drawing/2014/main" id="{9365EBD1-3E45-43F1-B98E-112FC28C24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2362200" cy="2514600"/>
          </a:xfrm>
          <a:prstGeom prst="line">
            <a:avLst/>
          </a:prstGeom>
          <a:noFill/>
          <a:ln w="12700">
            <a:solidFill>
              <a:srgbClr val="A7515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Rectangle 20">
            <a:extLst>
              <a:ext uri="{FF2B5EF4-FFF2-40B4-BE49-F238E27FC236}">
                <a16:creationId xmlns:a16="http://schemas.microsoft.com/office/drawing/2014/main" id="{EF9C1C80-7799-4EFD-8F7F-6D15232B50B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-629443" y="3647281"/>
            <a:ext cx="32305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Net Present Value ($)</a:t>
            </a:r>
          </a:p>
        </p:txBody>
      </p:sp>
      <p:sp>
        <p:nvSpPr>
          <p:cNvPr id="42007" name="Freeform 21">
            <a:extLst>
              <a:ext uri="{FF2B5EF4-FFF2-40B4-BE49-F238E27FC236}">
                <a16:creationId xmlns:a16="http://schemas.microsoft.com/office/drawing/2014/main" id="{BD3BAB7D-4657-4EF7-B119-09C7563F4F79}"/>
              </a:ext>
            </a:extLst>
          </p:cNvPr>
          <p:cNvSpPr>
            <a:spLocks/>
          </p:cNvSpPr>
          <p:nvPr/>
        </p:nvSpPr>
        <p:spPr bwMode="auto">
          <a:xfrm>
            <a:off x="1600200" y="3352800"/>
            <a:ext cx="5335588" cy="1830388"/>
          </a:xfrm>
          <a:custGeom>
            <a:avLst/>
            <a:gdLst>
              <a:gd name="T0" fmla="*/ 0 w 3361"/>
              <a:gd name="T1" fmla="*/ 0 h 1153"/>
              <a:gd name="T2" fmla="*/ 2147483646 w 3361"/>
              <a:gd name="T3" fmla="*/ 2147483646 h 1153"/>
              <a:gd name="T4" fmla="*/ 2147483646 w 3361"/>
              <a:gd name="T5" fmla="*/ 2147483646 h 1153"/>
              <a:gd name="T6" fmla="*/ 2147483646 w 3361"/>
              <a:gd name="T7" fmla="*/ 2147483646 h 1153"/>
              <a:gd name="T8" fmla="*/ 2147483646 w 3361"/>
              <a:gd name="T9" fmla="*/ 2147483646 h 1153"/>
              <a:gd name="T10" fmla="*/ 2147483646 w 3361"/>
              <a:gd name="T11" fmla="*/ 2147483646 h 11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61" h="1153">
                <a:moveTo>
                  <a:pt x="0" y="0"/>
                </a:moveTo>
                <a:lnTo>
                  <a:pt x="1200" y="576"/>
                </a:lnTo>
                <a:lnTo>
                  <a:pt x="2976" y="1056"/>
                </a:lnTo>
                <a:lnTo>
                  <a:pt x="3360" y="1152"/>
                </a:lnTo>
              </a:path>
            </a:pathLst>
          </a:custGeom>
          <a:noFill/>
          <a:ln w="25400" cap="rnd" cmpd="sng">
            <a:solidFill>
              <a:srgbClr val="CF76F4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Freeform 22">
            <a:extLst>
              <a:ext uri="{FF2B5EF4-FFF2-40B4-BE49-F238E27FC236}">
                <a16:creationId xmlns:a16="http://schemas.microsoft.com/office/drawing/2014/main" id="{5C44686E-75FA-4A99-914D-AF79A791DE23}"/>
              </a:ext>
            </a:extLst>
          </p:cNvPr>
          <p:cNvSpPr>
            <a:spLocks/>
          </p:cNvSpPr>
          <p:nvPr/>
        </p:nvSpPr>
        <p:spPr bwMode="auto">
          <a:xfrm>
            <a:off x="1600200" y="2667000"/>
            <a:ext cx="3963988" cy="2592388"/>
          </a:xfrm>
          <a:custGeom>
            <a:avLst/>
            <a:gdLst>
              <a:gd name="T0" fmla="*/ 0 w 2497"/>
              <a:gd name="T1" fmla="*/ 0 h 1633"/>
              <a:gd name="T2" fmla="*/ 2147483646 w 2497"/>
              <a:gd name="T3" fmla="*/ 2147483646 h 1633"/>
              <a:gd name="T4" fmla="*/ 2147483646 w 2497"/>
              <a:gd name="T5" fmla="*/ 2147483646 h 1633"/>
              <a:gd name="T6" fmla="*/ 2147483646 w 2497"/>
              <a:gd name="T7" fmla="*/ 2147483646 h 16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97" h="1633">
                <a:moveTo>
                  <a:pt x="0" y="0"/>
                </a:moveTo>
                <a:lnTo>
                  <a:pt x="1200" y="1008"/>
                </a:lnTo>
                <a:lnTo>
                  <a:pt x="2064" y="1488"/>
                </a:lnTo>
                <a:lnTo>
                  <a:pt x="2496" y="1632"/>
                </a:lnTo>
              </a:path>
            </a:pathLst>
          </a:custGeom>
          <a:noFill/>
          <a:ln w="25400" cap="rnd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Oval 23">
            <a:extLst>
              <a:ext uri="{FF2B5EF4-FFF2-40B4-BE49-F238E27FC236}">
                <a16:creationId xmlns:a16="http://schemas.microsoft.com/office/drawing/2014/main" id="{EB0DFE23-7D8E-4393-A754-4BD8F930E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25971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2010" name="Oval 24">
            <a:extLst>
              <a:ext uri="{FF2B5EF4-FFF2-40B4-BE49-F238E27FC236}">
                <a16:creationId xmlns:a16="http://schemas.microsoft.com/office/drawing/2014/main" id="{ED00071B-9107-480F-9926-57F9F4B45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350" y="32829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2011" name="Oval 25">
            <a:extLst>
              <a:ext uri="{FF2B5EF4-FFF2-40B4-BE49-F238E27FC236}">
                <a16:creationId xmlns:a16="http://schemas.microsoft.com/office/drawing/2014/main" id="{A32D6458-8FD4-436E-9B1E-22CDDD17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350" y="4197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2012" name="Oval 26">
            <a:extLst>
              <a:ext uri="{FF2B5EF4-FFF2-40B4-BE49-F238E27FC236}">
                <a16:creationId xmlns:a16="http://schemas.microsoft.com/office/drawing/2014/main" id="{06619691-F69D-4FE2-B83E-493EAA373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2013" name="Oval 27">
            <a:extLst>
              <a:ext uri="{FF2B5EF4-FFF2-40B4-BE49-F238E27FC236}">
                <a16:creationId xmlns:a16="http://schemas.microsoft.com/office/drawing/2014/main" id="{AD1A5660-C34A-4111-A36C-7B89F6F5F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4750" y="4959350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E1A542DB-9816-43E9-9B99-C663C1D89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590800"/>
            <a:ext cx="2949575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k&lt;10%, I is best!</a:t>
            </a:r>
          </a:p>
        </p:txBody>
      </p:sp>
      <p:sp>
        <p:nvSpPr>
          <p:cNvPr id="4" name="Rectangle 29">
            <a:extLst>
              <a:ext uri="{FF2B5EF4-FFF2-40B4-BE49-F238E27FC236}">
                <a16:creationId xmlns:a16="http://schemas.microsoft.com/office/drawing/2014/main" id="{E331C523-FC4C-40C1-B24E-D0D07D335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3" y="2652713"/>
            <a:ext cx="2466975" cy="819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alt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Fisher’s </a:t>
            </a:r>
            <a:r>
              <a:rPr lang="en-US" altLang="en-US" sz="2400" u="sng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Rate</a:t>
            </a:r>
            <a:r>
              <a:rPr lang="en-US" alt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</a:t>
            </a:r>
          </a:p>
          <a:p>
            <a:pPr algn="ctr">
              <a:defRPr/>
            </a:pPr>
            <a:r>
              <a:rPr lang="en-US" altLang="en-US" sz="2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</a:t>
            </a:r>
          </a:p>
        </p:txBody>
      </p:sp>
      <p:sp>
        <p:nvSpPr>
          <p:cNvPr id="42014" name="Rectangle 30">
            <a:extLst>
              <a:ext uri="{FF2B5EF4-FFF2-40B4-BE49-F238E27FC236}">
                <a16:creationId xmlns:a16="http://schemas.microsoft.com/office/drawing/2014/main" id="{86987C64-1A1A-4370-B617-1166FAEE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100513"/>
            <a:ext cx="3086100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400">
                <a:solidFill>
                  <a:srgbClr val="CF76F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k&gt;10%, D is best!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6">
            <a:extLst>
              <a:ext uri="{FF2B5EF4-FFF2-40B4-BE49-F238E27FC236}">
                <a16:creationId xmlns:a16="http://schemas.microsoft.com/office/drawing/2014/main" id="{E69C2234-A87A-4D0C-9428-CB730CCF5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828800"/>
            <a:ext cx="70866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3011" name="Line 2">
            <a:extLst>
              <a:ext uri="{FF2B5EF4-FFF2-40B4-BE49-F238E27FC236}">
                <a16:creationId xmlns:a16="http://schemas.microsoft.com/office/drawing/2014/main" id="{82BCC118-3BC2-4BEF-9D0B-9E86CAA0A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ECA8474-F2BD-49B1-96B7-B7C6506DA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3152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C.  Project Life Differences</a:t>
            </a:r>
          </a:p>
        </p:txBody>
      </p:sp>
      <p:sp>
        <p:nvSpPr>
          <p:cNvPr id="43013" name="Line 4">
            <a:extLst>
              <a:ext uri="{FF2B5EF4-FFF2-40B4-BE49-F238E27FC236}">
                <a16:creationId xmlns:a16="http://schemas.microsoft.com/office/drawing/2014/main" id="{FC66162E-0010-4F6E-9D9B-37EC748900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4" name="Rectangle 5">
            <a:extLst>
              <a:ext uri="{FF2B5EF4-FFF2-40B4-BE49-F238E27FC236}">
                <a16:creationId xmlns:a16="http://schemas.microsoft.com/office/drawing/2014/main" id="{94B9547F-102D-43E4-8C08-3158AE75FAC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905000"/>
            <a:ext cx="8458200" cy="11430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sz="3000"/>
              <a:t>     Let us compare a </a:t>
            </a:r>
            <a:r>
              <a:rPr lang="en-US" altLang="en-US" sz="3000" i="1"/>
              <a:t>long</a:t>
            </a:r>
            <a:r>
              <a:rPr lang="en-US" altLang="en-US" sz="3000"/>
              <a:t> life (X) project 	and a </a:t>
            </a:r>
            <a:r>
              <a:rPr lang="en-US" altLang="en-US" sz="3000" i="1"/>
              <a:t>short</a:t>
            </a:r>
            <a:r>
              <a:rPr lang="en-US" altLang="en-US" sz="3000"/>
              <a:t> life (Y) project.</a:t>
            </a:r>
          </a:p>
        </p:txBody>
      </p:sp>
      <p:sp>
        <p:nvSpPr>
          <p:cNvPr id="43015" name="Line 6">
            <a:extLst>
              <a:ext uri="{FF2B5EF4-FFF2-40B4-BE49-F238E27FC236}">
                <a16:creationId xmlns:a16="http://schemas.microsoft.com/office/drawing/2014/main" id="{17F7D4A0-DA26-44F8-AC22-84F02B612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276600"/>
            <a:ext cx="769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6" name="Rectangle 7">
            <a:extLst>
              <a:ext uri="{FF2B5EF4-FFF2-40B4-BE49-F238E27FC236}">
                <a16:creationId xmlns:a16="http://schemas.microsoft.com/office/drawing/2014/main" id="{C91A0B5C-99E1-4D2C-A2C1-90438EEC6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3292475"/>
            <a:ext cx="33797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NET CASH FLOWS</a:t>
            </a:r>
          </a:p>
        </p:txBody>
      </p:sp>
      <p:sp>
        <p:nvSpPr>
          <p:cNvPr id="43017" name="Line 8">
            <a:extLst>
              <a:ext uri="{FF2B5EF4-FFF2-40B4-BE49-F238E27FC236}">
                <a16:creationId xmlns:a16="http://schemas.microsoft.com/office/drawing/2014/main" id="{F041C24D-6453-4A1C-AB24-7BE08665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733800"/>
            <a:ext cx="39147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8" name="Rectangle 9">
            <a:extLst>
              <a:ext uri="{FF2B5EF4-FFF2-40B4-BE49-F238E27FC236}">
                <a16:creationId xmlns:a16="http://schemas.microsoft.com/office/drawing/2014/main" id="{3F36F20C-9625-4137-AE65-C09471688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113" y="3673475"/>
            <a:ext cx="38544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Project X      Project Y</a:t>
            </a:r>
          </a:p>
        </p:txBody>
      </p:sp>
      <p:sp>
        <p:nvSpPr>
          <p:cNvPr id="43019" name="Line 10">
            <a:extLst>
              <a:ext uri="{FF2B5EF4-FFF2-40B4-BE49-F238E27FC236}">
                <a16:creationId xmlns:a16="http://schemas.microsoft.com/office/drawing/2014/main" id="{FD776B78-40E6-4A9B-AFF0-571F7CFF38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176713"/>
            <a:ext cx="7786688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0" name="Rectangle 11">
            <a:extLst>
              <a:ext uri="{FF2B5EF4-FFF2-40B4-BE49-F238E27FC236}">
                <a16:creationId xmlns:a16="http://schemas.microsoft.com/office/drawing/2014/main" id="{D0F42A6B-8272-412C-AE95-9974D85A2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673475"/>
            <a:ext cx="26098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END OF YEAR</a:t>
            </a:r>
          </a:p>
        </p:txBody>
      </p:sp>
      <p:sp>
        <p:nvSpPr>
          <p:cNvPr id="43021" name="Rectangle 12">
            <a:extLst>
              <a:ext uri="{FF2B5EF4-FFF2-40B4-BE49-F238E27FC236}">
                <a16:creationId xmlns:a16="http://schemas.microsoft.com/office/drawing/2014/main" id="{3E701940-E9CE-454B-B7AC-47BCAE5B9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4206875"/>
            <a:ext cx="762158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0                               -$1,000         -$1,000</a:t>
            </a:r>
          </a:p>
        </p:txBody>
      </p:sp>
      <p:sp>
        <p:nvSpPr>
          <p:cNvPr id="43022" name="Rectangle 13">
            <a:extLst>
              <a:ext uri="{FF2B5EF4-FFF2-40B4-BE49-F238E27FC236}">
                <a16:creationId xmlns:a16="http://schemas.microsoft.com/office/drawing/2014/main" id="{65B104E2-571E-4F2A-9E91-211AC0BF3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4664075"/>
            <a:ext cx="7635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1                                         0            </a:t>
            </a:r>
            <a:r>
              <a:rPr lang="en-US" altLang="en-US" sz="1800"/>
              <a:t> </a:t>
            </a:r>
            <a:r>
              <a:rPr lang="en-US" altLang="en-US" sz="2800"/>
              <a:t>2,000</a:t>
            </a:r>
          </a:p>
        </p:txBody>
      </p:sp>
      <p:sp>
        <p:nvSpPr>
          <p:cNvPr id="43023" name="Rectangle 14">
            <a:extLst>
              <a:ext uri="{FF2B5EF4-FFF2-40B4-BE49-F238E27FC236}">
                <a16:creationId xmlns:a16="http://schemas.microsoft.com/office/drawing/2014/main" id="{20069EC1-F1E5-48DB-B02B-CFB75703C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5197475"/>
            <a:ext cx="75676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2                                         0                   0</a:t>
            </a:r>
          </a:p>
        </p:txBody>
      </p:sp>
      <p:sp>
        <p:nvSpPr>
          <p:cNvPr id="43024" name="Rectangle 15">
            <a:extLst>
              <a:ext uri="{FF2B5EF4-FFF2-40B4-BE49-F238E27FC236}">
                <a16:creationId xmlns:a16="http://schemas.microsoft.com/office/drawing/2014/main" id="{0C7143EA-C977-4189-A10A-77C5FFF84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5730875"/>
            <a:ext cx="75723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         </a:t>
            </a:r>
            <a:r>
              <a:rPr lang="en-US" altLang="en-US" sz="2800"/>
              <a:t>3                                  3,375                   0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C852077D-356F-4FF8-BD8A-C73424A3C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24200"/>
            <a:ext cx="7848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FCC5C17-93D5-41B0-B582-06A2FC2D6B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4800600"/>
            <a:ext cx="8382000" cy="1457325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          X                       50%       </a:t>
            </a:r>
            <a:r>
              <a:rPr lang="en-US" altLang="en-US" sz="2800">
                <a:solidFill>
                  <a:schemeClr val="tx2"/>
                </a:solidFill>
              </a:rPr>
              <a:t>$1,536        2.54</a:t>
            </a:r>
            <a:endParaRPr lang="en-US" altLang="en-US" sz="2800">
              <a:solidFill>
                <a:schemeClr val="hlink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          Y</a:t>
            </a:r>
            <a:r>
              <a:rPr lang="en-US" altLang="en-US" sz="2800">
                <a:solidFill>
                  <a:schemeClr val="tx2"/>
                </a:solidFill>
              </a:rPr>
              <a:t>                     100%       </a:t>
            </a:r>
            <a:r>
              <a:rPr lang="en-US" altLang="en-US" sz="2800"/>
              <a:t>$   818        1.82</a:t>
            </a:r>
          </a:p>
        </p:txBody>
      </p:sp>
      <p:sp>
        <p:nvSpPr>
          <p:cNvPr id="44036" name="Line 3">
            <a:extLst>
              <a:ext uri="{FF2B5EF4-FFF2-40B4-BE49-F238E27FC236}">
                <a16:creationId xmlns:a16="http://schemas.microsoft.com/office/drawing/2014/main" id="{6511F17E-4757-4978-BA97-6738A9F92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6172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5F1F3163-5A5F-4FC1-8348-D04344AB0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85750"/>
            <a:ext cx="7315200" cy="14668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Project Life Differences</a:t>
            </a:r>
          </a:p>
        </p:txBody>
      </p:sp>
      <p:sp>
        <p:nvSpPr>
          <p:cNvPr id="44038" name="Line 5">
            <a:extLst>
              <a:ext uri="{FF2B5EF4-FFF2-40B4-BE49-F238E27FC236}">
                <a16:creationId xmlns:a16="http://schemas.microsoft.com/office/drawing/2014/main" id="{858B1E97-4F0E-4C78-8398-FC9BE9F314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00200"/>
            <a:ext cx="6172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Rectangle 6">
            <a:extLst>
              <a:ext uri="{FF2B5EF4-FFF2-40B4-BE49-F238E27FC236}">
                <a16:creationId xmlns:a16="http://schemas.microsoft.com/office/drawing/2014/main" id="{73DD0D9E-C39E-4170-A390-CB513D683DA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71500" y="1933575"/>
            <a:ext cx="8077200" cy="2790825"/>
          </a:xfrm>
          <a:noFill/>
        </p:spPr>
        <p:txBody>
          <a:bodyPr/>
          <a:lstStyle/>
          <a:p>
            <a:pPr marL="0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Calculate the PBP, IRR, NPV@10%, and PI@10%.</a:t>
            </a:r>
          </a:p>
          <a:p>
            <a:pPr marL="0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Which project is preferred?  Why?</a:t>
            </a:r>
            <a:r>
              <a:rPr lang="en-US" altLang="en-US" sz="2800"/>
              <a:t> </a:t>
            </a:r>
          </a:p>
          <a:p>
            <a:pPr marL="0" indent="0" algn="ctr">
              <a:lnSpc>
                <a:spcPct val="90000"/>
              </a:lnSpc>
              <a:spcBef>
                <a:spcPct val="75000"/>
              </a:spcBef>
              <a:buFont typeface="Monotype Sorts" pitchFamily="2" charset="2"/>
              <a:buNone/>
            </a:pPr>
            <a:r>
              <a:rPr lang="en-US" altLang="en-US" sz="2800" u="sng"/>
              <a:t>Project</a:t>
            </a:r>
            <a:r>
              <a:rPr lang="en-US" altLang="en-US" sz="2800"/>
              <a:t>              </a:t>
            </a:r>
            <a:r>
              <a:rPr lang="en-US" altLang="en-US" sz="2800" u="sng"/>
              <a:t>IRR</a:t>
            </a:r>
            <a:r>
              <a:rPr lang="en-US" altLang="en-US" sz="2800"/>
              <a:t>          </a:t>
            </a:r>
            <a:r>
              <a:rPr lang="en-US" altLang="en-US" sz="2800" u="sng"/>
              <a:t>NPV</a:t>
            </a:r>
            <a:r>
              <a:rPr lang="en-US" altLang="en-US" sz="2800"/>
              <a:t>          </a:t>
            </a:r>
            <a:r>
              <a:rPr lang="en-US" altLang="en-US" sz="2800" u="sng"/>
              <a:t>PI</a:t>
            </a:r>
          </a:p>
        </p:txBody>
      </p:sp>
      <p:sp>
        <p:nvSpPr>
          <p:cNvPr id="44040" name="WordArt 9">
            <a:extLst>
              <a:ext uri="{FF2B5EF4-FFF2-40B4-BE49-F238E27FC236}">
                <a16:creationId xmlns:a16="http://schemas.microsoft.com/office/drawing/2014/main" id="{9D7E9B32-93D6-456E-99DE-A6043FD7C8C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724400" y="4724400"/>
            <a:ext cx="747713" cy="1295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noFill/>
                <a:latin typeface="Arial Black" panose="020B0A04020102020204" pitchFamily="34" charset="0"/>
              </a:rPr>
              <a:t>?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C92AE230-C656-4196-AF03-DF5C9881C9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943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DA215EC-2A0D-43DE-9F67-5850D5105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391400" cy="1371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Proposed Project Data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3F86C839-FEF1-4248-B0C1-37FF9857C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534400" cy="44196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sz="3400"/>
              <a:t>Julie Miller is evaluating a new project for her firm, </a:t>
            </a:r>
            <a:r>
              <a:rPr lang="en-US" altLang="en-US" sz="3400" i="1"/>
              <a:t>Basket Wonders (BW)</a:t>
            </a:r>
            <a:r>
              <a:rPr lang="en-US" altLang="en-US" sz="3400"/>
              <a:t>.  She has determined that the after-tax cash flows for the project will be </a:t>
            </a:r>
            <a:r>
              <a:rPr lang="en-US" altLang="en-US" sz="3400">
                <a:solidFill>
                  <a:schemeClr val="hlink"/>
                </a:solidFill>
              </a:rPr>
              <a:t>$10,000; $12,000; $15,000; $10,000; and $7,000, </a:t>
            </a:r>
            <a:r>
              <a:rPr lang="en-US" altLang="en-US" sz="3400"/>
              <a:t>respectively, for each of the </a:t>
            </a:r>
            <a:r>
              <a:rPr lang="en-US" altLang="en-US" sz="3400">
                <a:solidFill>
                  <a:schemeClr val="tx2"/>
                </a:solidFill>
              </a:rPr>
              <a:t>Years 1 through 5</a:t>
            </a:r>
            <a:r>
              <a:rPr lang="en-US" altLang="en-US" sz="3400"/>
              <a:t>.  The initial cash outlay will be </a:t>
            </a:r>
            <a:r>
              <a:rPr lang="en-US" altLang="en-US" sz="3400">
                <a:solidFill>
                  <a:srgbClr val="014A01"/>
                </a:solidFill>
              </a:rPr>
              <a:t>$40,000</a:t>
            </a:r>
            <a:r>
              <a:rPr lang="en-US" altLang="en-US" sz="3400"/>
              <a:t>.</a:t>
            </a:r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961CEE53-C100-46DD-8B1B-934F6B063B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943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>
            <a:extLst>
              <a:ext uri="{FF2B5EF4-FFF2-40B4-BE49-F238E27FC236}">
                <a16:creationId xmlns:a16="http://schemas.microsoft.com/office/drawing/2014/main" id="{AC1B206F-E2CE-419C-B5EF-D72EBA055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943600"/>
            <a:ext cx="85344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5059" name="Line 2">
            <a:extLst>
              <a:ext uri="{FF2B5EF4-FFF2-40B4-BE49-F238E27FC236}">
                <a16:creationId xmlns:a16="http://schemas.microsoft.com/office/drawing/2014/main" id="{457AE2D8-60FB-4E89-8F52-21A79392F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114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51F6110-9D54-4132-837E-1642D0C16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715000" cy="175260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Another Way to Look at Things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DA2F8393-FC17-4A47-AF3A-ECA43638A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763000" cy="4724400"/>
          </a:xfrm>
        </p:spPr>
        <p:txBody>
          <a:bodyPr/>
          <a:lstStyle/>
          <a:p>
            <a:pPr marL="452438" indent="-452438">
              <a:buFont typeface="Monotype Sorts" pitchFamily="2" charset="2"/>
              <a:buNone/>
              <a:defRPr/>
            </a:pPr>
            <a:r>
              <a:rPr lang="en-US" altLang="en-US" sz="3100">
                <a:solidFill>
                  <a:srgbClr val="42B200"/>
                </a:solidFill>
              </a:rPr>
              <a:t>1.		Adjust cash flows to a common terminal 	year if project “Y” will </a:t>
            </a:r>
            <a:r>
              <a:rPr lang="en-US" altLang="en-US" sz="3100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r>
              <a:rPr lang="en-US" altLang="en-US" sz="3100">
                <a:solidFill>
                  <a:srgbClr val="42B200"/>
                </a:solidFill>
              </a:rPr>
              <a:t> be replaced.</a:t>
            </a:r>
            <a:endParaRPr lang="en-US" altLang="en-US" sz="2400">
              <a:solidFill>
                <a:srgbClr val="42B200"/>
              </a:solidFill>
            </a:endParaRPr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altLang="en-US" sz="2400"/>
              <a:t>		Compound Project Y, Year 1 @10% for 2 years.</a:t>
            </a:r>
          </a:p>
          <a:p>
            <a:pPr marL="452438" indent="-452438">
              <a:buFont typeface="Monotype Sorts" pitchFamily="2" charset="2"/>
              <a:buNone/>
              <a:defRPr/>
            </a:pPr>
            <a:endParaRPr lang="en-US" altLang="en-US" sz="900"/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altLang="en-US" sz="2800" u="sng"/>
              <a:t>Year            0               1               2               3</a:t>
            </a:r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altLang="en-US" sz="2800"/>
              <a:t>CF         -$1,000</a:t>
            </a:r>
            <a:r>
              <a:rPr lang="en-US" altLang="en-US" sz="2800">
                <a:solidFill>
                  <a:schemeClr val="hlink"/>
                </a:solidFill>
              </a:rPr>
              <a:t>         $0              $0        $2,420</a:t>
            </a:r>
          </a:p>
          <a:p>
            <a:pPr marL="452438" indent="-452438">
              <a:buFont typeface="Monotype Sorts" pitchFamily="2" charset="2"/>
              <a:buNone/>
              <a:defRPr/>
            </a:pPr>
            <a:endParaRPr lang="en-US" altLang="en-US" sz="1600"/>
          </a:p>
          <a:p>
            <a:pPr marL="452438" indent="-452438">
              <a:buFont typeface="Monotype Sorts" pitchFamily="2" charset="2"/>
              <a:buNone/>
              <a:defRPr/>
            </a:pPr>
            <a:r>
              <a:rPr lang="en-US" altLang="en-US" sz="2800"/>
              <a:t>	Results:	</a:t>
            </a:r>
            <a:r>
              <a:rPr lang="en-US" altLang="en-US" sz="2800">
                <a:solidFill>
                  <a:schemeClr val="tx2"/>
                </a:solidFill>
              </a:rPr>
              <a:t>IRR* </a:t>
            </a:r>
            <a:r>
              <a:rPr lang="en-US" altLang="en-US" sz="2800"/>
              <a:t>= </a:t>
            </a:r>
            <a:r>
              <a:rPr lang="en-US" altLang="en-US" sz="2800">
                <a:solidFill>
                  <a:schemeClr val="tx2"/>
                </a:solidFill>
              </a:rPr>
              <a:t>34.26%</a:t>
            </a:r>
            <a:r>
              <a:rPr lang="en-US" altLang="en-US" sz="2800"/>
              <a:t>	NPV = $818</a:t>
            </a:r>
          </a:p>
          <a:p>
            <a:pPr marL="452438" indent="-452438" algn="ctr">
              <a:buFont typeface="Monotype Sorts" pitchFamily="2" charset="2"/>
              <a:buNone/>
              <a:defRPr/>
            </a:pPr>
            <a:r>
              <a:rPr lang="en-US" altLang="en-US" sz="2400"/>
              <a:t>*</a:t>
            </a:r>
            <a:r>
              <a:rPr lang="en-US" altLang="en-US" sz="2400" i="1"/>
              <a:t>Lower IRR </a:t>
            </a:r>
            <a:r>
              <a:rPr lang="en-US" altLang="en-US" sz="2400"/>
              <a:t>from adjusted cash-flow stream.  X is still Best.</a:t>
            </a:r>
          </a:p>
        </p:txBody>
      </p:sp>
      <p:sp>
        <p:nvSpPr>
          <p:cNvPr id="45062" name="Line 5">
            <a:extLst>
              <a:ext uri="{FF2B5EF4-FFF2-40B4-BE49-F238E27FC236}">
                <a16:creationId xmlns:a16="http://schemas.microsoft.com/office/drawing/2014/main" id="{56B5AAAE-8BB7-41BD-B9D4-2C052FEDD0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114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1">
            <a:extLst>
              <a:ext uri="{FF2B5EF4-FFF2-40B4-BE49-F238E27FC236}">
                <a16:creationId xmlns:a16="http://schemas.microsoft.com/office/drawing/2014/main" id="{3214E801-FBE5-4FB5-BD96-2BC1F274B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096000"/>
            <a:ext cx="65532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6083" name="Line 2">
            <a:extLst>
              <a:ext uri="{FF2B5EF4-FFF2-40B4-BE49-F238E27FC236}">
                <a16:creationId xmlns:a16="http://schemas.microsoft.com/office/drawing/2014/main" id="{E902F689-9A53-4EC0-A971-E7345FA59B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15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0DCA0B2-3F80-4326-90D2-293A08E50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</p:spPr>
        <p:txBody>
          <a:bodyPr/>
          <a:lstStyle/>
          <a:p>
            <a:pPr>
              <a:defRPr/>
            </a:pPr>
            <a:r>
              <a:rPr lang="en-US" altLang="en-US" sz="4300" b="1"/>
              <a:t>Replacing Projects 		 with Identical Projects</a:t>
            </a:r>
          </a:p>
        </p:txBody>
      </p:sp>
      <p:sp>
        <p:nvSpPr>
          <p:cNvPr id="46085" name="Rectangle 4">
            <a:extLst>
              <a:ext uri="{FF2B5EF4-FFF2-40B4-BE49-F238E27FC236}">
                <a16:creationId xmlns:a16="http://schemas.microsoft.com/office/drawing/2014/main" id="{85CF3295-759B-4C78-94B7-AA6CAC47F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686800" cy="4267200"/>
          </a:xfrm>
          <a:noFill/>
        </p:spPr>
        <p:txBody>
          <a:bodyPr/>
          <a:lstStyle/>
          <a:p>
            <a:pPr marL="914400" indent="-914400">
              <a:buFont typeface="Monotype Sorts" pitchFamily="2" charset="2"/>
              <a:buNone/>
            </a:pPr>
            <a:r>
              <a:rPr lang="en-US" altLang="en-US" sz="3200">
                <a:solidFill>
                  <a:srgbClr val="42B200"/>
                </a:solidFill>
              </a:rPr>
              <a:t>2.	</a:t>
            </a:r>
            <a:r>
              <a:rPr lang="en-US" altLang="en-US" sz="2600">
                <a:solidFill>
                  <a:srgbClr val="42B200"/>
                </a:solidFill>
              </a:rPr>
              <a:t>Use </a:t>
            </a:r>
            <a:r>
              <a:rPr lang="en-US" altLang="en-US" sz="2600" i="1">
                <a:solidFill>
                  <a:srgbClr val="42B200"/>
                </a:solidFill>
              </a:rPr>
              <a:t>Replacement Chain Approach </a:t>
            </a:r>
            <a:r>
              <a:rPr lang="en-US" altLang="en-US" sz="2600">
                <a:solidFill>
                  <a:srgbClr val="42B200"/>
                </a:solidFill>
              </a:rPr>
              <a:t>(Appendix B) when project “Y” will be replaced.</a:t>
            </a:r>
          </a:p>
        </p:txBody>
      </p:sp>
      <p:sp>
        <p:nvSpPr>
          <p:cNvPr id="46086" name="Line 5">
            <a:extLst>
              <a:ext uri="{FF2B5EF4-FFF2-40B4-BE49-F238E27FC236}">
                <a16:creationId xmlns:a16="http://schemas.microsoft.com/office/drawing/2014/main" id="{9A412DAF-81EF-4A69-A578-B120649F6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7" name="Line 6">
            <a:extLst>
              <a:ext uri="{FF2B5EF4-FFF2-40B4-BE49-F238E27FC236}">
                <a16:creationId xmlns:a16="http://schemas.microsoft.com/office/drawing/2014/main" id="{8850218A-0148-426D-87DE-2403B19C74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657600"/>
            <a:ext cx="6553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8" name="Line 7">
            <a:extLst>
              <a:ext uri="{FF2B5EF4-FFF2-40B4-BE49-F238E27FC236}">
                <a16:creationId xmlns:a16="http://schemas.microsoft.com/office/drawing/2014/main" id="{0A1DB834-E43C-4A9A-8BB4-7DBD64F867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9" name="Line 8">
            <a:extLst>
              <a:ext uri="{FF2B5EF4-FFF2-40B4-BE49-F238E27FC236}">
                <a16:creationId xmlns:a16="http://schemas.microsoft.com/office/drawing/2014/main" id="{2754A5E6-D429-4F0B-86D7-23B7807FF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0" name="Line 9">
            <a:extLst>
              <a:ext uri="{FF2B5EF4-FFF2-40B4-BE49-F238E27FC236}">
                <a16:creationId xmlns:a16="http://schemas.microsoft.com/office/drawing/2014/main" id="{69859CE7-05C7-4AE6-B3A8-A5C7E5A9B4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1" name="Line 10">
            <a:extLst>
              <a:ext uri="{FF2B5EF4-FFF2-40B4-BE49-F238E27FC236}">
                <a16:creationId xmlns:a16="http://schemas.microsoft.com/office/drawing/2014/main" id="{F773EA3E-C64B-4E33-B348-F44382A15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276600"/>
            <a:ext cx="0" cy="381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2" name="Rectangle 11">
            <a:extLst>
              <a:ext uri="{FF2B5EF4-FFF2-40B4-BE49-F238E27FC236}">
                <a16:creationId xmlns:a16="http://schemas.microsoft.com/office/drawing/2014/main" id="{516C7BAB-92A4-4E03-B489-B3ACA5097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513" y="2881313"/>
            <a:ext cx="68341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0                        1                         2                      3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CC58D799-986A-492D-8741-C979021EC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3719513"/>
            <a:ext cx="341153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400">
                <a:solidFill>
                  <a:srgbClr val="CF76F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-$1,000               $2,000</a:t>
            </a:r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4CA5C6B2-2EF7-4AE5-965D-87EC621A4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9388" y="4110038"/>
            <a:ext cx="3409950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4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-1,000               $2,000</a:t>
            </a:r>
          </a:p>
        </p:txBody>
      </p:sp>
      <p:sp>
        <p:nvSpPr>
          <p:cNvPr id="46094" name="Rectangle 14">
            <a:extLst>
              <a:ext uri="{FF2B5EF4-FFF2-40B4-BE49-F238E27FC236}">
                <a16:creationId xmlns:a16="http://schemas.microsoft.com/office/drawing/2014/main" id="{F545FD3D-95EC-4F56-A62F-5B1B64519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188" y="4481513"/>
            <a:ext cx="3409950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-1,000               $2,000</a:t>
            </a:r>
          </a:p>
        </p:txBody>
      </p:sp>
      <p:sp>
        <p:nvSpPr>
          <p:cNvPr id="46096" name="Line 15">
            <a:extLst>
              <a:ext uri="{FF2B5EF4-FFF2-40B4-BE49-F238E27FC236}">
                <a16:creationId xmlns:a16="http://schemas.microsoft.com/office/drawing/2014/main" id="{A2B2E88D-96D5-4370-B0C2-CE242C9A4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7" name="Line 16">
            <a:extLst>
              <a:ext uri="{FF2B5EF4-FFF2-40B4-BE49-F238E27FC236}">
                <a16:creationId xmlns:a16="http://schemas.microsoft.com/office/drawing/2014/main" id="{AC5B06C6-1C45-4235-B035-62991ACA1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8" name="Line 17">
            <a:extLst>
              <a:ext uri="{FF2B5EF4-FFF2-40B4-BE49-F238E27FC236}">
                <a16:creationId xmlns:a16="http://schemas.microsoft.com/office/drawing/2014/main" id="{E6A861AF-CA45-4347-BAE0-EAF5D106D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99" name="Line 18">
            <a:extLst>
              <a:ext uri="{FF2B5EF4-FFF2-40B4-BE49-F238E27FC236}">
                <a16:creationId xmlns:a16="http://schemas.microsoft.com/office/drawing/2014/main" id="{AB817C10-5BA7-433A-821B-5D6BB3AB39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3D848CF-9702-423F-9546-FE65D0EE6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5014913"/>
            <a:ext cx="7802562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alt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-$1,000               $1,000               $1,000               $2,000</a:t>
            </a:r>
          </a:p>
        </p:txBody>
      </p:sp>
      <p:sp>
        <p:nvSpPr>
          <p:cNvPr id="46100" name="Rectangle 20">
            <a:extLst>
              <a:ext uri="{FF2B5EF4-FFF2-40B4-BE49-F238E27FC236}">
                <a16:creationId xmlns:a16="http://schemas.microsoft.com/office/drawing/2014/main" id="{D6BA65F0-DD59-4ACB-B982-D05C9E89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8" y="5564188"/>
            <a:ext cx="8685212" cy="96520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altLang="en-US" sz="2400">
                <a:solidFill>
                  <a:srgbClr val="000000"/>
                </a:solidFill>
              </a:rPr>
              <a:t>Results:</a:t>
            </a:r>
            <a:r>
              <a:rPr lang="en-US" altLang="en-US" sz="2400"/>
              <a:t>	</a:t>
            </a:r>
            <a:r>
              <a:rPr lang="en-US" altLang="en-US" sz="2400">
                <a:solidFill>
                  <a:schemeClr val="tx2"/>
                </a:solidFill>
              </a:rPr>
              <a:t>IRR* </a:t>
            </a:r>
            <a:r>
              <a:rPr lang="en-US" altLang="en-US" sz="2400"/>
              <a:t>= </a:t>
            </a:r>
            <a:r>
              <a:rPr lang="en-US" altLang="en-US" sz="2400">
                <a:solidFill>
                  <a:schemeClr val="tx2"/>
                </a:solidFill>
              </a:rPr>
              <a:t>100% </a:t>
            </a:r>
            <a:r>
              <a:rPr lang="en-US" altLang="en-US" sz="2400"/>
              <a:t>	</a:t>
            </a: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NPV*</a:t>
            </a:r>
            <a:r>
              <a:rPr lang="en-US" altLang="en-US" sz="2400">
                <a:solidFill>
                  <a:srgbClr val="42B200"/>
                </a:solidFill>
              </a:rPr>
              <a:t> </a:t>
            </a:r>
            <a:r>
              <a:rPr lang="en-US" altLang="en-US" sz="2400">
                <a:solidFill>
                  <a:srgbClr val="000000"/>
                </a:solidFill>
              </a:rPr>
              <a:t>=</a:t>
            </a:r>
            <a:r>
              <a:rPr lang="en-US" altLang="en-US" sz="2400">
                <a:solidFill>
                  <a:srgbClr val="42B200"/>
                </a:solidFill>
              </a:rPr>
              <a:t> </a:t>
            </a: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$2,238.17</a:t>
            </a:r>
            <a:endParaRPr lang="en-US" altLang="en-US" sz="2400"/>
          </a:p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altLang="en-US" sz="2400">
                <a:solidFill>
                  <a:srgbClr val="000000"/>
                </a:solidFill>
              </a:rPr>
              <a:t>*</a:t>
            </a:r>
            <a:r>
              <a:rPr lang="en-US" altLang="en-US" sz="2400" i="1">
                <a:solidFill>
                  <a:srgbClr val="000000"/>
                </a:solidFill>
              </a:rPr>
              <a:t>Higher NPV, but the same IRR</a:t>
            </a:r>
            <a:r>
              <a:rPr lang="en-US" altLang="en-US" sz="2400">
                <a:solidFill>
                  <a:srgbClr val="000000"/>
                </a:solidFill>
              </a:rPr>
              <a:t>.</a:t>
            </a:r>
            <a:r>
              <a:rPr lang="en-US" altLang="en-US" sz="2400">
                <a:solidFill>
                  <a:srgbClr val="42B200"/>
                </a:solidFill>
              </a:rPr>
              <a:t>  </a:t>
            </a:r>
            <a:r>
              <a:rPr lang="en-US" altLang="en-US" sz="24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 is Best</a:t>
            </a:r>
            <a:r>
              <a:rPr lang="en-US" altLang="en-US" sz="2400">
                <a:solidFill>
                  <a:srgbClr val="42B200"/>
                </a:solidFill>
              </a:rPr>
              <a:t>.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>
            <a:extLst>
              <a:ext uri="{FF2B5EF4-FFF2-40B4-BE49-F238E27FC236}">
                <a16:creationId xmlns:a16="http://schemas.microsoft.com/office/drawing/2014/main" id="{F0A46A84-E544-460A-9AC7-510DD0A477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B442C58-D142-4403-9519-B50BC5AA7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/>
              <a:t>Capital Rationing</a:t>
            </a:r>
          </a:p>
        </p:txBody>
      </p:sp>
      <p:sp>
        <p:nvSpPr>
          <p:cNvPr id="47108" name="Line 4">
            <a:extLst>
              <a:ext uri="{FF2B5EF4-FFF2-40B4-BE49-F238E27FC236}">
                <a16:creationId xmlns:a16="http://schemas.microsoft.com/office/drawing/2014/main" id="{DEBECAE1-E110-4EFA-B286-934F40F48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95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17F8F260-D7CB-433E-A066-01B1C98C8BC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905000"/>
            <a:ext cx="8001000" cy="2057400"/>
          </a:xfr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3200" i="1"/>
              <a:t>Capital Rationing </a:t>
            </a:r>
            <a:r>
              <a:rPr lang="en-US" altLang="en-US" sz="3200"/>
              <a:t>occurs when a constraint (or budget ceiling) is placed on the total size of capital expenditures during a particular period.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B3C5BDCB-8DA5-4A0D-A942-2D5744E04B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191000"/>
            <a:ext cx="7772400" cy="2362200"/>
          </a:xfrm>
          <a:noFill/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 u="sng">
                <a:solidFill>
                  <a:schemeClr val="tx2"/>
                </a:solidFill>
              </a:rPr>
              <a:t>Example</a:t>
            </a:r>
            <a:r>
              <a:rPr lang="en-US" altLang="en-US" sz="2800">
                <a:solidFill>
                  <a:schemeClr val="tx2"/>
                </a:solidFill>
              </a:rPr>
              <a:t>:  </a:t>
            </a:r>
            <a:r>
              <a:rPr lang="en-US" altLang="en-US" sz="2800"/>
              <a:t>Julie Miller must determine what investment opportunities to undertake for </a:t>
            </a:r>
            <a:r>
              <a:rPr lang="en-US" altLang="en-US" sz="2800" i="1">
                <a:solidFill>
                  <a:schemeClr val="hlink"/>
                </a:solidFill>
              </a:rPr>
              <a:t>Basket Wonders (BW)</a:t>
            </a:r>
            <a:r>
              <a:rPr lang="en-US" altLang="en-US" sz="2800"/>
              <a:t>.  She is limited to a </a:t>
            </a:r>
            <a:r>
              <a:rPr lang="en-US" altLang="en-US" sz="2800">
                <a:solidFill>
                  <a:srgbClr val="42B200"/>
                </a:solidFill>
              </a:rPr>
              <a:t>maximum expenditure of $32,500 </a:t>
            </a:r>
            <a:r>
              <a:rPr lang="en-US" altLang="en-US" sz="2800" i="1"/>
              <a:t>only</a:t>
            </a:r>
            <a:r>
              <a:rPr lang="en-US" altLang="en-US" sz="2800"/>
              <a:t> for this capital budgeting period.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>
            <a:extLst>
              <a:ext uri="{FF2B5EF4-FFF2-40B4-BE49-F238E27FC236}">
                <a16:creationId xmlns:a16="http://schemas.microsoft.com/office/drawing/2014/main" id="{AC5974AA-3D97-4EBF-BC1E-F15F0046B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089A3D7-7679-40FA-9464-38FC15E57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Available Projects for BW</a:t>
            </a:r>
          </a:p>
        </p:txBody>
      </p:sp>
      <p:sp>
        <p:nvSpPr>
          <p:cNvPr id="48132" name="Line 4">
            <a:extLst>
              <a:ext uri="{FF2B5EF4-FFF2-40B4-BE49-F238E27FC236}">
                <a16:creationId xmlns:a16="http://schemas.microsoft.com/office/drawing/2014/main" id="{805D5B66-168C-434D-8CAF-731B9759EA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A923A82A-1028-4914-BBC4-FBAE98FF0CF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81200"/>
            <a:ext cx="8001000" cy="4419600"/>
          </a:xfrm>
          <a:noFill/>
        </p:spPr>
        <p:txBody>
          <a:bodyPr/>
          <a:lstStyle/>
          <a:p>
            <a:pPr marL="114300" lvl="1" indent="0">
              <a:buFont typeface="Monotype Sorts" pitchFamily="2" charset="2"/>
              <a:buNone/>
            </a:pPr>
            <a:r>
              <a:rPr lang="en-US" altLang="en-US" sz="3200" u="sng"/>
              <a:t> Project    ICO        IRR           NPV      PI</a:t>
            </a:r>
            <a:endParaRPr lang="en-US" altLang="en-US" sz="3200"/>
          </a:p>
          <a:p>
            <a:pPr marL="114300" lvl="1" indent="0">
              <a:buFont typeface="Monotype Sorts" pitchFamily="2" charset="2"/>
              <a:buNone/>
            </a:pPr>
            <a:r>
              <a:rPr lang="en-US" altLang="en-US" sz="2800"/>
              <a:t>	A     $    </a:t>
            </a:r>
            <a:r>
              <a:rPr lang="en-US" altLang="en-US" sz="2000"/>
              <a:t> </a:t>
            </a:r>
            <a:r>
              <a:rPr lang="en-US" altLang="en-US" sz="2800"/>
              <a:t>500         18%	     $        50    1.10 	B	  5,000	  25		 6,500    2.30 	C 	  5,000	  37		 5,500    2.10 	D	  7,500	  20		 5,000    1.67 	E	12,500	  26		    500    1.04 	F	15,000 	  28	        </a:t>
            </a:r>
            <a:r>
              <a:rPr lang="en-US" altLang="en-US" sz="1000"/>
              <a:t> </a:t>
            </a:r>
            <a:r>
              <a:rPr lang="en-US" altLang="en-US" sz="2800"/>
              <a:t>21,000    2.40 	G	17,500	  19		 7,500    1.43 	H	25,000	  15		 6,000    1.24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2A7B226F-D43B-4991-9FB8-02B2EAC4F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7924800" cy="914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9155" name="Line 2">
            <a:extLst>
              <a:ext uri="{FF2B5EF4-FFF2-40B4-BE49-F238E27FC236}">
                <a16:creationId xmlns:a16="http://schemas.microsoft.com/office/drawing/2014/main" id="{2A090332-6A89-42F4-8620-022060AA43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B152F30-3581-40B1-8AB5-1A8D00ACF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Choosing by IRRs for BW</a:t>
            </a:r>
          </a:p>
        </p:txBody>
      </p:sp>
      <p:sp>
        <p:nvSpPr>
          <p:cNvPr id="49157" name="Line 4">
            <a:extLst>
              <a:ext uri="{FF2B5EF4-FFF2-40B4-BE49-F238E27FC236}">
                <a16:creationId xmlns:a16="http://schemas.microsoft.com/office/drawing/2014/main" id="{7461EE66-FF84-450E-878E-757253C7C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8" name="Rectangle 5">
            <a:extLst>
              <a:ext uri="{FF2B5EF4-FFF2-40B4-BE49-F238E27FC236}">
                <a16:creationId xmlns:a16="http://schemas.microsoft.com/office/drawing/2014/main" id="{5C4D208A-3CA0-4566-A13D-CEB554D553F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81200"/>
            <a:ext cx="8001000" cy="4495800"/>
          </a:xfrm>
          <a:noFill/>
        </p:spPr>
        <p:txBody>
          <a:bodyPr/>
          <a:lstStyle/>
          <a:p>
            <a:pPr marL="114300" lvl="1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200" u="sng"/>
              <a:t> Project    ICO        IRR           NPV      PI</a:t>
            </a:r>
            <a:endParaRPr lang="en-US" altLang="en-US" sz="3200"/>
          </a:p>
          <a:p>
            <a:pPr marL="114300" lvl="1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900"/>
              <a:t>	C     $  5,000	</a:t>
            </a:r>
            <a:r>
              <a:rPr lang="en-US" altLang="en-US" sz="2900">
                <a:solidFill>
                  <a:schemeClr val="tx2"/>
                </a:solidFill>
              </a:rPr>
              <a:t>37%</a:t>
            </a:r>
            <a:r>
              <a:rPr lang="en-US" altLang="en-US" sz="2900"/>
              <a:t>	       </a:t>
            </a:r>
            <a:r>
              <a:rPr lang="en-US" altLang="en-US" sz="2900">
                <a:solidFill>
                  <a:schemeClr val="hlink"/>
                </a:solidFill>
              </a:rPr>
              <a:t>$  5,500</a:t>
            </a:r>
            <a:r>
              <a:rPr lang="en-US" altLang="en-US" sz="2900"/>
              <a:t>    2.10 	F	15,000 	</a:t>
            </a:r>
            <a:r>
              <a:rPr lang="en-US" altLang="en-US" sz="2900">
                <a:solidFill>
                  <a:schemeClr val="tx2"/>
                </a:solidFill>
              </a:rPr>
              <a:t>28</a:t>
            </a:r>
            <a:r>
              <a:rPr lang="en-US" altLang="en-US" sz="2900"/>
              <a:t>	        </a:t>
            </a:r>
            <a:r>
              <a:rPr lang="en-US" altLang="en-US" sz="2900">
                <a:solidFill>
                  <a:schemeClr val="hlink"/>
                </a:solidFill>
              </a:rPr>
              <a:t> 21,000</a:t>
            </a:r>
            <a:r>
              <a:rPr lang="en-US" altLang="en-US" sz="2900"/>
              <a:t>    2.40 	E	12,500	</a:t>
            </a:r>
            <a:r>
              <a:rPr lang="en-US" altLang="en-US" sz="2900">
                <a:solidFill>
                  <a:schemeClr val="tx2"/>
                </a:solidFill>
              </a:rPr>
              <a:t>26</a:t>
            </a:r>
            <a:r>
              <a:rPr lang="en-US" altLang="en-US" sz="2900"/>
              <a:t>		   </a:t>
            </a:r>
            <a:r>
              <a:rPr lang="en-US" altLang="en-US" sz="2900">
                <a:solidFill>
                  <a:schemeClr val="hlink"/>
                </a:solidFill>
              </a:rPr>
              <a:t>  500</a:t>
            </a:r>
            <a:r>
              <a:rPr lang="en-US" altLang="en-US" sz="2900"/>
              <a:t>    1.04 	B	  5,000	25		  6,500    2.30</a:t>
            </a:r>
          </a:p>
          <a:p>
            <a:pPr marL="114300" lvl="1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             Projects C, F, and E have the		 three </a:t>
            </a:r>
            <a:r>
              <a:rPr lang="en-US" altLang="en-US" sz="2800" i="1">
                <a:solidFill>
                  <a:schemeClr val="tx2"/>
                </a:solidFill>
              </a:rPr>
              <a:t>largest IRRs</a:t>
            </a:r>
            <a:r>
              <a:rPr lang="en-US" altLang="en-US" sz="2800"/>
              <a:t>.</a:t>
            </a:r>
          </a:p>
          <a:p>
            <a:pPr marL="114300" lvl="1" indent="0"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The resulting </a:t>
            </a:r>
            <a:r>
              <a:rPr lang="en-US" altLang="en-US" sz="2800" i="1">
                <a:solidFill>
                  <a:schemeClr val="hlink"/>
                </a:solidFill>
              </a:rPr>
              <a:t>increase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in</a:t>
            </a:r>
            <a:r>
              <a:rPr lang="en-US" altLang="en-US" sz="2800">
                <a:solidFill>
                  <a:schemeClr val="hlink"/>
                </a:solidFill>
              </a:rPr>
              <a:t> shareholder wealth</a:t>
            </a:r>
            <a:r>
              <a:rPr lang="en-US" altLang="en-US" sz="2800"/>
              <a:t> is </a:t>
            </a:r>
            <a:r>
              <a:rPr lang="en-US" altLang="en-US" sz="2800">
                <a:solidFill>
                  <a:schemeClr val="hlink"/>
                </a:solidFill>
              </a:rPr>
              <a:t>$27,000</a:t>
            </a:r>
            <a:r>
              <a:rPr lang="en-US" altLang="en-US" sz="2800"/>
              <a:t> with a </a:t>
            </a:r>
            <a:r>
              <a:rPr lang="en-US" altLang="en-US" sz="2800">
                <a:solidFill>
                  <a:srgbClr val="42B200"/>
                </a:solidFill>
              </a:rPr>
              <a:t>$32,500 outlay</a:t>
            </a:r>
            <a:r>
              <a:rPr lang="en-US" altLang="en-US" sz="2800"/>
              <a:t>.</a:t>
            </a:r>
          </a:p>
        </p:txBody>
      </p:sp>
      <p:sp>
        <p:nvSpPr>
          <p:cNvPr id="49159" name="Line 6">
            <a:extLst>
              <a:ext uri="{FF2B5EF4-FFF2-40B4-BE49-F238E27FC236}">
                <a16:creationId xmlns:a16="http://schemas.microsoft.com/office/drawing/2014/main" id="{EAA497C4-DD01-419E-B64F-15C494E22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810000"/>
            <a:ext cx="76962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2D2B325D-4209-4C36-8AE6-1A929FDC6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257800"/>
            <a:ext cx="7620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0179" name="Line 2">
            <a:extLst>
              <a:ext uri="{FF2B5EF4-FFF2-40B4-BE49-F238E27FC236}">
                <a16:creationId xmlns:a16="http://schemas.microsoft.com/office/drawing/2014/main" id="{281C5FA8-321B-4E4D-B9EB-8D2C2C716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A5114AD-0290-414E-9A97-B9FB5C556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Choosing by NPVs for BW</a:t>
            </a:r>
          </a:p>
        </p:txBody>
      </p:sp>
      <p:sp>
        <p:nvSpPr>
          <p:cNvPr id="50181" name="Line 4">
            <a:extLst>
              <a:ext uri="{FF2B5EF4-FFF2-40B4-BE49-F238E27FC236}">
                <a16:creationId xmlns:a16="http://schemas.microsoft.com/office/drawing/2014/main" id="{208E9047-DBCF-4B62-BC84-F0A161DB7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2" name="Rectangle 5">
            <a:extLst>
              <a:ext uri="{FF2B5EF4-FFF2-40B4-BE49-F238E27FC236}">
                <a16:creationId xmlns:a16="http://schemas.microsoft.com/office/drawing/2014/main" id="{752ACADE-D0DE-4032-8B49-3DE67531450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81200"/>
            <a:ext cx="8001000" cy="4419600"/>
          </a:xfrm>
          <a:noFill/>
        </p:spPr>
        <p:txBody>
          <a:bodyPr/>
          <a:lstStyle/>
          <a:p>
            <a:pPr marL="114300" lvl="1" indent="0">
              <a:buFont typeface="Monotype Sorts" pitchFamily="2" charset="2"/>
              <a:buNone/>
            </a:pPr>
            <a:r>
              <a:rPr lang="en-US" altLang="en-US" sz="3200" u="sng"/>
              <a:t> Project    ICO        IRR           NPV      PI</a:t>
            </a:r>
            <a:endParaRPr lang="en-US" altLang="en-US" sz="3200"/>
          </a:p>
          <a:p>
            <a:pPr marL="114300" lvl="1" indent="0">
              <a:buFont typeface="Monotype Sorts" pitchFamily="2" charset="2"/>
              <a:buNone/>
            </a:pPr>
            <a:r>
              <a:rPr lang="en-US" altLang="en-US" sz="2800"/>
              <a:t> 	F     $15,000 	28%	        </a:t>
            </a:r>
            <a:r>
              <a:rPr lang="en-US" altLang="en-US" sz="2800">
                <a:solidFill>
                  <a:schemeClr val="tx2"/>
                </a:solidFill>
              </a:rPr>
              <a:t>$21,000</a:t>
            </a:r>
            <a:r>
              <a:rPr lang="en-US" altLang="en-US" sz="2800"/>
              <a:t>    2.40 	G	17,500	19		</a:t>
            </a:r>
            <a:r>
              <a:rPr lang="en-US" altLang="en-US" sz="2800">
                <a:solidFill>
                  <a:schemeClr val="tx2"/>
                </a:solidFill>
              </a:rPr>
              <a:t>   7,500</a:t>
            </a:r>
            <a:r>
              <a:rPr lang="en-US" altLang="en-US" sz="2800"/>
              <a:t>    1.43 	B	  5,000	25		   6,500    2.30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3200"/>
              <a:t>	Projects F and G have the 		two </a:t>
            </a:r>
            <a:r>
              <a:rPr lang="en-US" altLang="en-US" sz="3200" i="1">
                <a:solidFill>
                  <a:schemeClr val="tx2"/>
                </a:solidFill>
              </a:rPr>
              <a:t>largest NPVs</a:t>
            </a:r>
            <a:r>
              <a:rPr lang="en-US" altLang="en-US" sz="3200"/>
              <a:t>.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2800"/>
              <a:t>The resulting </a:t>
            </a:r>
            <a:r>
              <a:rPr lang="en-US" altLang="en-US" sz="2800" i="1">
                <a:solidFill>
                  <a:schemeClr val="hlink"/>
                </a:solidFill>
              </a:rPr>
              <a:t>increase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in</a:t>
            </a:r>
            <a:r>
              <a:rPr lang="en-US" altLang="en-US" sz="2800">
                <a:solidFill>
                  <a:schemeClr val="hlink"/>
                </a:solidFill>
              </a:rPr>
              <a:t> shareholder wealth</a:t>
            </a:r>
            <a:r>
              <a:rPr lang="en-US" altLang="en-US" sz="2800"/>
              <a:t> is </a:t>
            </a:r>
            <a:r>
              <a:rPr lang="en-US" altLang="en-US" sz="2800">
                <a:solidFill>
                  <a:schemeClr val="hlink"/>
                </a:solidFill>
              </a:rPr>
              <a:t>$28,500</a:t>
            </a:r>
            <a:r>
              <a:rPr lang="en-US" altLang="en-US" sz="2800"/>
              <a:t> with a </a:t>
            </a:r>
            <a:r>
              <a:rPr lang="en-US" altLang="en-US" sz="2800">
                <a:solidFill>
                  <a:srgbClr val="42B200"/>
                </a:solidFill>
              </a:rPr>
              <a:t>$32,500 outlay</a:t>
            </a:r>
            <a:r>
              <a:rPr lang="en-US" altLang="en-US" sz="2800"/>
              <a:t>.</a:t>
            </a:r>
          </a:p>
        </p:txBody>
      </p:sp>
      <p:sp>
        <p:nvSpPr>
          <p:cNvPr id="50183" name="Line 6">
            <a:extLst>
              <a:ext uri="{FF2B5EF4-FFF2-40B4-BE49-F238E27FC236}">
                <a16:creationId xmlns:a16="http://schemas.microsoft.com/office/drawing/2014/main" id="{E7AA63A8-268B-4560-835E-800AA7C559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505200"/>
            <a:ext cx="76962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D712198-0E9D-439D-9509-5BD436C66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34000"/>
            <a:ext cx="83058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1203" name="Line 2">
            <a:extLst>
              <a:ext uri="{FF2B5EF4-FFF2-40B4-BE49-F238E27FC236}">
                <a16:creationId xmlns:a16="http://schemas.microsoft.com/office/drawing/2014/main" id="{0621ABCD-04EB-4DB8-B2CD-058E4AE50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400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993E38C-4126-4C3D-BC58-00B804D29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/>
              <a:t>Choosing by PIs for BW</a:t>
            </a:r>
          </a:p>
        </p:txBody>
      </p:sp>
      <p:sp>
        <p:nvSpPr>
          <p:cNvPr id="51205" name="Line 4">
            <a:extLst>
              <a:ext uri="{FF2B5EF4-FFF2-40B4-BE49-F238E27FC236}">
                <a16:creationId xmlns:a16="http://schemas.microsoft.com/office/drawing/2014/main" id="{B0F4488F-6D64-4217-9B69-03E322B34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400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6" name="Rectangle 5">
            <a:extLst>
              <a:ext uri="{FF2B5EF4-FFF2-40B4-BE49-F238E27FC236}">
                <a16:creationId xmlns:a16="http://schemas.microsoft.com/office/drawing/2014/main" id="{3C84A6A9-714A-41A1-99E3-E02EF23867C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828800"/>
            <a:ext cx="8763000" cy="4572000"/>
          </a:xfrm>
          <a:noFill/>
        </p:spPr>
        <p:txBody>
          <a:bodyPr/>
          <a:lstStyle/>
          <a:p>
            <a:pPr marL="114300" lvl="1" indent="0">
              <a:buFont typeface="Monotype Sorts" pitchFamily="2" charset="2"/>
              <a:buNone/>
            </a:pPr>
            <a:r>
              <a:rPr lang="en-US" altLang="en-US" sz="3200"/>
              <a:t>   </a:t>
            </a:r>
            <a:r>
              <a:rPr lang="en-US" altLang="en-US" sz="3200" u="sng"/>
              <a:t> Project    ICO        IRR           NPV      PI</a:t>
            </a:r>
            <a:endParaRPr lang="en-US" altLang="en-US" sz="3200"/>
          </a:p>
          <a:p>
            <a:pPr marL="114300" lvl="1" indent="0">
              <a:buFont typeface="Monotype Sorts" pitchFamily="2" charset="2"/>
              <a:buNone/>
            </a:pPr>
            <a:r>
              <a:rPr lang="en-US" altLang="en-US" sz="2800"/>
              <a:t>  	F	 $15,000 	    28%	  </a:t>
            </a:r>
            <a:r>
              <a:rPr lang="en-US" altLang="en-US" sz="2800">
                <a:solidFill>
                  <a:schemeClr val="hlink"/>
                </a:solidFill>
              </a:rPr>
              <a:t>$21,000</a:t>
            </a:r>
            <a:r>
              <a:rPr lang="en-US" altLang="en-US" sz="2800"/>
              <a:t>    </a:t>
            </a:r>
            <a:r>
              <a:rPr lang="en-US" altLang="en-US" sz="2800">
                <a:solidFill>
                  <a:schemeClr val="tx2"/>
                </a:solidFill>
              </a:rPr>
              <a:t>2.40</a:t>
            </a:r>
            <a:r>
              <a:rPr lang="en-US" altLang="en-US" sz="2800"/>
              <a:t>		B	     5,000	    25	    </a:t>
            </a:r>
            <a:r>
              <a:rPr lang="en-US" altLang="en-US" sz="2800">
                <a:solidFill>
                  <a:schemeClr val="hlink"/>
                </a:solidFill>
              </a:rPr>
              <a:t>	      6,500</a:t>
            </a:r>
            <a:r>
              <a:rPr lang="en-US" altLang="en-US" sz="2800"/>
              <a:t>    </a:t>
            </a:r>
            <a:r>
              <a:rPr lang="en-US" altLang="en-US" sz="2800">
                <a:solidFill>
                  <a:schemeClr val="tx2"/>
                </a:solidFill>
              </a:rPr>
              <a:t>2.30</a:t>
            </a:r>
            <a:r>
              <a:rPr lang="en-US" altLang="en-US" sz="2800"/>
              <a:t> 		C 	     5,000	    37    </a:t>
            </a:r>
            <a:r>
              <a:rPr lang="en-US" altLang="en-US" sz="2800">
                <a:solidFill>
                  <a:schemeClr val="hlink"/>
                </a:solidFill>
              </a:rPr>
              <a:t>	      5,500</a:t>
            </a:r>
            <a:r>
              <a:rPr lang="en-US" altLang="en-US" sz="2800"/>
              <a:t>    </a:t>
            </a:r>
            <a:r>
              <a:rPr lang="en-US" altLang="en-US" sz="2800">
                <a:solidFill>
                  <a:schemeClr val="tx2"/>
                </a:solidFill>
              </a:rPr>
              <a:t>2.10</a:t>
            </a:r>
            <a:r>
              <a:rPr lang="en-US" altLang="en-US" sz="2800"/>
              <a:t> 		D	     7,500	    20		      </a:t>
            </a:r>
            <a:r>
              <a:rPr lang="en-US" altLang="en-US" sz="2800">
                <a:solidFill>
                  <a:schemeClr val="hlink"/>
                </a:solidFill>
              </a:rPr>
              <a:t>5,000</a:t>
            </a:r>
            <a:r>
              <a:rPr lang="en-US" altLang="en-US" sz="2800"/>
              <a:t>    </a:t>
            </a:r>
            <a:r>
              <a:rPr lang="en-US" altLang="en-US" sz="2800">
                <a:solidFill>
                  <a:schemeClr val="tx2"/>
                </a:solidFill>
              </a:rPr>
              <a:t>1.67</a:t>
            </a:r>
            <a:r>
              <a:rPr lang="en-US" altLang="en-US" sz="2800"/>
              <a:t> 		G	   17,500	    19	    	      7,500    1.43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2800"/>
              <a:t>Projects F, B, C, and D have the four </a:t>
            </a:r>
            <a:r>
              <a:rPr lang="en-US" altLang="en-US" sz="2800" i="1">
                <a:solidFill>
                  <a:schemeClr val="tx2"/>
                </a:solidFill>
              </a:rPr>
              <a:t>largest PIs</a:t>
            </a:r>
            <a:r>
              <a:rPr lang="en-US" altLang="en-US" sz="2800"/>
              <a:t>.</a:t>
            </a:r>
          </a:p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2800"/>
              <a:t>The resulting </a:t>
            </a:r>
            <a:r>
              <a:rPr lang="en-US" altLang="en-US" sz="2800" i="1">
                <a:solidFill>
                  <a:schemeClr val="hlink"/>
                </a:solidFill>
              </a:rPr>
              <a:t>increase</a:t>
            </a:r>
            <a:r>
              <a:rPr lang="en-US" altLang="en-US" sz="2800">
                <a:solidFill>
                  <a:schemeClr val="hlink"/>
                </a:solidFill>
              </a:rPr>
              <a:t> </a:t>
            </a:r>
            <a:r>
              <a:rPr lang="en-US" altLang="en-US" sz="2800"/>
              <a:t>in</a:t>
            </a:r>
            <a:r>
              <a:rPr lang="en-US" altLang="en-US" sz="2800">
                <a:solidFill>
                  <a:schemeClr val="hlink"/>
                </a:solidFill>
              </a:rPr>
              <a:t> shareholder wealth</a:t>
            </a:r>
            <a:r>
              <a:rPr lang="en-US" altLang="en-US" sz="2800"/>
              <a:t> is </a:t>
            </a:r>
            <a:r>
              <a:rPr lang="en-US" altLang="en-US" sz="2800">
                <a:solidFill>
                  <a:schemeClr val="hlink"/>
                </a:solidFill>
              </a:rPr>
              <a:t>$38,000</a:t>
            </a:r>
            <a:r>
              <a:rPr lang="en-US" altLang="en-US" sz="2800"/>
              <a:t> with a </a:t>
            </a:r>
            <a:r>
              <a:rPr lang="en-US" altLang="en-US" sz="2800">
                <a:solidFill>
                  <a:srgbClr val="42B200"/>
                </a:solidFill>
              </a:rPr>
              <a:t>$32,500 outlay</a:t>
            </a:r>
            <a:r>
              <a:rPr lang="en-US" altLang="en-US" sz="2800"/>
              <a:t>.</a:t>
            </a:r>
          </a:p>
        </p:txBody>
      </p:sp>
      <p:sp>
        <p:nvSpPr>
          <p:cNvPr id="51207" name="Line 6">
            <a:extLst>
              <a:ext uri="{FF2B5EF4-FFF2-40B4-BE49-F238E27FC236}">
                <a16:creationId xmlns:a16="http://schemas.microsoft.com/office/drawing/2014/main" id="{F47AEBE5-4E87-4454-9874-F2B107CC7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191000"/>
            <a:ext cx="76962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>
            <a:extLst>
              <a:ext uri="{FF2B5EF4-FFF2-40B4-BE49-F238E27FC236}">
                <a16:creationId xmlns:a16="http://schemas.microsoft.com/office/drawing/2014/main" id="{64B14BDB-D757-4636-9D31-65D505289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8382000" cy="1600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2227" name="Line 2">
            <a:extLst>
              <a:ext uri="{FF2B5EF4-FFF2-40B4-BE49-F238E27FC236}">
                <a16:creationId xmlns:a16="http://schemas.microsoft.com/office/drawing/2014/main" id="{E9AF015F-75A0-4B8E-82A9-F65D00CD9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553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7213C65-D15E-478C-8C26-482C24FA03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</p:spPr>
        <p:txBody>
          <a:bodyPr/>
          <a:lstStyle/>
          <a:p>
            <a:pPr>
              <a:defRPr/>
            </a:pPr>
            <a:r>
              <a:rPr lang="en-US" altLang="en-US" b="1"/>
              <a:t>Summary of Comparison</a:t>
            </a:r>
          </a:p>
        </p:txBody>
      </p:sp>
      <p:sp>
        <p:nvSpPr>
          <p:cNvPr id="52229" name="Line 4">
            <a:extLst>
              <a:ext uri="{FF2B5EF4-FFF2-40B4-BE49-F238E27FC236}">
                <a16:creationId xmlns:a16="http://schemas.microsoft.com/office/drawing/2014/main" id="{C306F189-883A-4A6D-A4B9-51ACD5167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553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6C9C9C-D886-45D3-A1A5-5187201B9B0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828800"/>
            <a:ext cx="8915400" cy="4572000"/>
          </a:xfrm>
        </p:spPr>
        <p:txBody>
          <a:bodyPr/>
          <a:lstStyle/>
          <a:p>
            <a:pPr marL="114300" lvl="1" indent="0">
              <a:buFont typeface="Monotype Sorts" pitchFamily="2" charset="2"/>
              <a:buNone/>
              <a:defRPr/>
            </a:pPr>
            <a:r>
              <a:rPr lang="en-US" altLang="en-US" sz="3200" u="sng"/>
              <a:t> Method</a:t>
            </a:r>
            <a:r>
              <a:rPr lang="en-US" altLang="en-US" sz="3200"/>
              <a:t>   </a:t>
            </a:r>
            <a:r>
              <a:rPr lang="en-US" altLang="en-US" sz="3200" u="sng"/>
              <a:t>Projects Accepted</a:t>
            </a:r>
            <a:r>
              <a:rPr lang="en-US" altLang="en-US" sz="3200"/>
              <a:t>     </a:t>
            </a:r>
            <a:r>
              <a:rPr lang="en-US" altLang="en-US" sz="3200" u="sng"/>
              <a:t>Value Added</a:t>
            </a:r>
          </a:p>
          <a:p>
            <a:pPr marL="114300" lvl="1" indent="0">
              <a:buFont typeface="Monotype Sorts" pitchFamily="2" charset="2"/>
              <a:buNone/>
              <a:defRPr/>
            </a:pPr>
            <a:r>
              <a:rPr lang="en-US" altLang="en-US" sz="3200">
                <a:solidFill>
                  <a:schemeClr val="hlink"/>
                </a:solidFill>
              </a:rPr>
              <a:t>     PI	      F, B, C, and D             $38,000</a:t>
            </a:r>
            <a:endParaRPr lang="en-US" altLang="en-US" sz="3200"/>
          </a:p>
          <a:p>
            <a:pPr marL="114300" lvl="1" indent="0">
              <a:buFont typeface="Monotype Sorts" pitchFamily="2" charset="2"/>
              <a:buNone/>
              <a:defRPr/>
            </a:pPr>
            <a:r>
              <a:rPr lang="en-US" altLang="en-US" sz="3200"/>
              <a:t>   NPV		  F and G                   $28,500</a:t>
            </a:r>
          </a:p>
          <a:p>
            <a:pPr marL="114300" lvl="1" indent="0">
              <a:buFont typeface="Monotype Sorts" pitchFamily="2" charset="2"/>
              <a:buNone/>
              <a:defRPr/>
            </a:pPr>
            <a:r>
              <a:rPr lang="en-US" altLang="en-US" sz="3200"/>
              <a:t>    IRR		C, F, and E                $27,000</a:t>
            </a:r>
          </a:p>
          <a:p>
            <a:pPr marL="114300" lvl="1" indent="0" algn="ctr">
              <a:buFont typeface="Monotype Sorts" pitchFamily="2" charset="2"/>
              <a:buNone/>
              <a:defRPr/>
            </a:pPr>
            <a:endParaRPr lang="en-US" altLang="en-US" sz="1200"/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</a:t>
            </a:r>
            <a:r>
              <a:rPr lang="en-US" altLang="en-US" sz="3200"/>
              <a:t> generates the </a:t>
            </a:r>
            <a:r>
              <a:rPr lang="en-US" alt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greatest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increase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200"/>
              <a:t>in </a:t>
            </a:r>
            <a:r>
              <a:rPr lang="en-US" alt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 wealth </a:t>
            </a:r>
            <a:r>
              <a:rPr lang="en-US" altLang="en-US" sz="3200"/>
              <a:t>when a limited capital budget exists for a </a:t>
            </a:r>
            <a:r>
              <a:rPr lang="en-US" altLang="en-US" sz="3200" i="1"/>
              <a:t>single period</a:t>
            </a:r>
            <a:r>
              <a:rPr lang="en-US" altLang="en-US" sz="3200"/>
              <a:t>.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04ADE154-9476-4663-A2DC-CC9A225D7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715000"/>
            <a:ext cx="79248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3251" name="Line 2">
            <a:extLst>
              <a:ext uri="{FF2B5EF4-FFF2-40B4-BE49-F238E27FC236}">
                <a16:creationId xmlns:a16="http://schemas.microsoft.com/office/drawing/2014/main" id="{AF9333C4-C9B7-4FCF-80B8-4F7EF4B4F3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19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E7A4285-9BA2-4AF8-BB83-074A32731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/>
              <a:t>Post-Completion Audit</a:t>
            </a:r>
          </a:p>
        </p:txBody>
      </p:sp>
      <p:sp>
        <p:nvSpPr>
          <p:cNvPr id="53253" name="Line 4">
            <a:extLst>
              <a:ext uri="{FF2B5EF4-FFF2-40B4-BE49-F238E27FC236}">
                <a16:creationId xmlns:a16="http://schemas.microsoft.com/office/drawing/2014/main" id="{7278F0EB-1EBF-443D-80C9-0FC3FB113F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19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4" name="Rectangle 5">
            <a:extLst>
              <a:ext uri="{FF2B5EF4-FFF2-40B4-BE49-F238E27FC236}">
                <a16:creationId xmlns:a16="http://schemas.microsoft.com/office/drawing/2014/main" id="{C8C91DD5-B228-4AE4-B3D1-AC62FDCDB22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981200"/>
            <a:ext cx="8229600" cy="1828800"/>
          </a:xfrm>
          <a:noFill/>
        </p:spPr>
        <p:txBody>
          <a:bodyPr/>
          <a:lstStyle/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3200" u="sng"/>
              <a:t>Post-completion Audit</a:t>
            </a:r>
            <a:endParaRPr lang="en-US" altLang="en-US" sz="3200"/>
          </a:p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2800"/>
              <a:t>A formal comparison of the actual costs and benefits of a project with original estimates.</a:t>
            </a:r>
          </a:p>
        </p:txBody>
      </p:sp>
      <p:sp>
        <p:nvSpPr>
          <p:cNvPr id="53255" name="Rectangle 6">
            <a:extLst>
              <a:ext uri="{FF2B5EF4-FFF2-40B4-BE49-F238E27FC236}">
                <a16:creationId xmlns:a16="http://schemas.microsoft.com/office/drawing/2014/main" id="{15209D76-698B-4EB5-9C88-C89F16EBC52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886200"/>
            <a:ext cx="8305800" cy="2667000"/>
          </a:xfrm>
          <a:noFill/>
        </p:spPr>
        <p:txBody>
          <a:bodyPr/>
          <a:lstStyle/>
          <a:p>
            <a:pPr marL="114300" lvl="1" indent="0" algn="ctr"/>
            <a:r>
              <a:rPr lang="en-US" altLang="en-US" sz="2800"/>
              <a:t>  Identify any project weaknesses</a:t>
            </a:r>
          </a:p>
          <a:p>
            <a:pPr marL="114300" lvl="1" indent="0" algn="ctr"/>
            <a:r>
              <a:rPr lang="en-US" altLang="en-US" sz="2800"/>
              <a:t>  Develop a possible set of corrective actions</a:t>
            </a:r>
          </a:p>
          <a:p>
            <a:pPr marL="114300" lvl="1" indent="0" algn="ctr"/>
            <a:r>
              <a:rPr lang="en-US" altLang="en-US" sz="2800"/>
              <a:t>  Provide appropriate feedback</a:t>
            </a:r>
            <a:endParaRPr lang="en-US" altLang="en-US" sz="3200"/>
          </a:p>
          <a:p>
            <a:pPr marL="114300" lvl="1" indent="0"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hlink"/>
                </a:solidFill>
              </a:rPr>
              <a:t>Result:  </a:t>
            </a:r>
            <a:r>
              <a:rPr lang="en-US" altLang="en-US" sz="3200">
                <a:solidFill>
                  <a:schemeClr val="tx2"/>
                </a:solidFill>
              </a:rPr>
              <a:t>Making better future decisions!</a:t>
            </a:r>
          </a:p>
        </p:txBody>
      </p:sp>
      <p:sp>
        <p:nvSpPr>
          <p:cNvPr id="53256" name="Line 8">
            <a:extLst>
              <a:ext uri="{FF2B5EF4-FFF2-40B4-BE49-F238E27FC236}">
                <a16:creationId xmlns:a16="http://schemas.microsoft.com/office/drawing/2014/main" id="{1ECCB429-7DFC-461F-9080-9F813492DD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7338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F473D505-43A0-4980-B8C3-328DE3A152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334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6346C88-D1EB-4655-8334-385BA8482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/>
              <a:t>Independent Project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7675038-FE32-4C31-ADD8-63E0A01F5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191000"/>
            <a:ext cx="8153400" cy="2362200"/>
          </a:xfrm>
        </p:spPr>
        <p:txBody>
          <a:bodyPr/>
          <a:lstStyle/>
          <a:p>
            <a:pPr>
              <a:defRPr/>
            </a:pPr>
            <a:r>
              <a:rPr lang="en-US" altLang="en-US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Independent</a:t>
            </a:r>
            <a:r>
              <a:rPr lang="en-US" altLang="en-US" sz="3200"/>
              <a:t> </a:t>
            </a:r>
            <a:r>
              <a:rPr lang="en-US" altLang="en-US"/>
              <a:t>-- A project whose acceptance (or rejection) does not prevent the acceptance of other projects under consideration.</a:t>
            </a:r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45608309-F217-4E71-9AB1-083DDFD073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334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4BF1825-CCBB-4377-83D0-7353C2417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8153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For this project, assume that it is </a:t>
            </a:r>
            <a:r>
              <a:rPr lang="en-US" altLang="en-US" u="sng">
                <a:solidFill>
                  <a:schemeClr val="hlink"/>
                </a:solidFill>
              </a:rPr>
              <a:t>independent</a:t>
            </a:r>
            <a:r>
              <a:rPr lang="en-US" altLang="en-US">
                <a:solidFill>
                  <a:schemeClr val="hlink"/>
                </a:solidFill>
              </a:rPr>
              <a:t> </a:t>
            </a:r>
            <a:r>
              <a:rPr lang="en-US" altLang="en-US"/>
              <a:t>of any other potential projects that </a:t>
            </a:r>
            <a:r>
              <a:rPr lang="en-US" altLang="en-US" i="1"/>
              <a:t>Basket Wonders</a:t>
            </a:r>
            <a:r>
              <a:rPr lang="en-US" altLang="en-US"/>
              <a:t> may undertake.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59BE2CC8-0D13-48E3-9C76-40EBEED950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11C832E-180D-4AD2-9809-C14170974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391400" cy="1371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Payback Period (PBP)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044BFEA-9796-4FF0-9EB4-48833BFA0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7950" y="3663950"/>
            <a:ext cx="6769100" cy="2806700"/>
          </a:xfrm>
          <a:ln w="12700" cap="flat">
            <a:solidFill>
              <a:srgbClr val="000000"/>
            </a:solidFill>
            <a:miter lim="800000"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buFont typeface="Monotype Sorts" pitchFamily="2" charset="2"/>
              <a:buNone/>
              <a:defRPr/>
            </a:pPr>
            <a:r>
              <a:rPr lang="en-US" altLang="en-US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PBP</a:t>
            </a:r>
            <a:r>
              <a:rPr lang="en-US" altLang="en-US">
                <a:solidFill>
                  <a:srgbClr val="A75151"/>
                </a:solidFill>
              </a:rPr>
              <a:t> </a:t>
            </a:r>
            <a:r>
              <a:rPr lang="en-US" altLang="en-US"/>
              <a:t>is the period of time required for the cumulative expected cash flows from an investment project to equal the initial cash outflow.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8CB29EF7-B23E-4DD2-9444-F414DED70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91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8B9F6C50-5635-4CE9-B3DD-7592B516F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73275"/>
            <a:ext cx="76708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0             1              2             3             4           5</a:t>
            </a:r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B1E6FAB1-FAFA-4B2E-894F-55CB5ABECEE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1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01204BE9-14E0-4049-8341-F689EEE02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A0FE64DB-2F0A-470C-BA4A-5F2BDBF59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0">
            <a:extLst>
              <a:ext uri="{FF2B5EF4-FFF2-40B4-BE49-F238E27FC236}">
                <a16:creationId xmlns:a16="http://schemas.microsoft.com/office/drawing/2014/main" id="{3A78165F-C0FA-4994-BB45-360825626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AA222FFD-D508-4BCE-8DE1-A9B0C0D51D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023647BA-549A-45BD-8508-4C847D618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FAF2C9F8-4DA3-454E-93DD-B3A45B138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391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91875A50-3C20-42AE-8856-7865A6023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881313"/>
            <a:ext cx="8523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  -40 K          10 K           12 K          15 K           10 K          7 K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A3EE7BE-72CA-4AB0-8A87-612780C18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863" y="3300413"/>
            <a:ext cx="5540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(c)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F122FA2-31F4-419B-9170-8D85A40CF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3313113"/>
            <a:ext cx="6865938" cy="4667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10 K           22 K          </a:t>
            </a:r>
            <a:r>
              <a:rPr lang="en-US" altLang="en-US" sz="2400" i="1"/>
              <a:t>37 K           </a:t>
            </a:r>
            <a:r>
              <a:rPr lang="en-US" altLang="en-US" sz="2400"/>
              <a:t>47 K         54 K</a:t>
            </a: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DA05B4BA-893E-4A3B-ADD4-F51E4AFA5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BA00095-53D4-4C89-83F4-DBB7EA244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391400" cy="1371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Payback Solution (#1)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18659A64-2C7A-4AD7-BE14-38CB9E52F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5400" y="4200525"/>
            <a:ext cx="6565900" cy="2486025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lvl="1">
              <a:buFont typeface="Monotype Sorts" pitchFamily="2" charset="2"/>
              <a:buNone/>
              <a:defRPr/>
            </a:pPr>
            <a:r>
              <a:rPr lang="en-US" alt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PBP</a:t>
            </a:r>
            <a:r>
              <a:rPr lang="en-US" altLang="en-US" sz="3400"/>
              <a:t> 	= </a:t>
            </a:r>
            <a:r>
              <a:rPr lang="en-US" altLang="en-US" sz="3400">
                <a:solidFill>
                  <a:srgbClr val="42B200"/>
                </a:solidFill>
              </a:rPr>
              <a:t>a</a:t>
            </a:r>
            <a:r>
              <a:rPr lang="en-US" altLang="en-US" sz="3400"/>
              <a:t> + ( </a:t>
            </a:r>
            <a:r>
              <a:rPr lang="en-US" altLang="en-US" sz="3400">
                <a:solidFill>
                  <a:srgbClr val="CF76F4"/>
                </a:solidFill>
              </a:rPr>
              <a:t>b</a:t>
            </a:r>
            <a:r>
              <a:rPr lang="en-US" altLang="en-US" sz="3400">
                <a:solidFill>
                  <a:srgbClr val="380069"/>
                </a:solidFill>
              </a:rPr>
              <a:t> </a:t>
            </a:r>
            <a:r>
              <a:rPr lang="en-US" altLang="en-US" sz="3400"/>
              <a:t>- </a:t>
            </a:r>
            <a:r>
              <a:rPr lang="en-US" altLang="en-US" sz="3400">
                <a:solidFill>
                  <a:schemeClr val="tx2"/>
                </a:solidFill>
              </a:rPr>
              <a:t>c </a:t>
            </a:r>
            <a:r>
              <a:rPr lang="en-US" altLang="en-US" sz="3400"/>
              <a:t>) / </a:t>
            </a:r>
            <a:r>
              <a:rPr lang="en-US" altLang="en-US" sz="3400">
                <a:solidFill>
                  <a:schemeClr val="hlink"/>
                </a:solidFill>
              </a:rPr>
              <a:t>d</a:t>
            </a:r>
            <a:r>
              <a:rPr lang="en-US" altLang="en-US" sz="3400"/>
              <a:t>			= </a:t>
            </a:r>
            <a:r>
              <a:rPr lang="en-US" altLang="en-US" sz="3400">
                <a:solidFill>
                  <a:srgbClr val="42B200"/>
                </a:solidFill>
              </a:rPr>
              <a:t>3</a:t>
            </a:r>
            <a:r>
              <a:rPr lang="en-US" altLang="en-US" sz="3400"/>
              <a:t> + (</a:t>
            </a:r>
            <a:r>
              <a:rPr lang="en-US" altLang="en-US" sz="3400">
                <a:solidFill>
                  <a:srgbClr val="CF76F4"/>
                </a:solidFill>
              </a:rPr>
              <a:t>40</a:t>
            </a:r>
            <a:r>
              <a:rPr lang="en-US" altLang="en-US" sz="3400"/>
              <a:t> - </a:t>
            </a:r>
            <a:r>
              <a:rPr lang="en-US" altLang="en-US" sz="3400">
                <a:solidFill>
                  <a:schemeClr val="tx2"/>
                </a:solidFill>
              </a:rPr>
              <a:t>37</a:t>
            </a:r>
            <a:r>
              <a:rPr lang="en-US" altLang="en-US" sz="3400"/>
              <a:t>) / </a:t>
            </a:r>
            <a:r>
              <a:rPr lang="en-US" altLang="en-US" sz="3400">
                <a:solidFill>
                  <a:schemeClr val="hlink"/>
                </a:solidFill>
              </a:rPr>
              <a:t>10	</a:t>
            </a:r>
            <a:r>
              <a:rPr lang="en-US" altLang="en-US" sz="3400"/>
              <a:t>		= </a:t>
            </a:r>
            <a:r>
              <a:rPr lang="en-US" altLang="en-US" sz="3400">
                <a:solidFill>
                  <a:srgbClr val="42B200"/>
                </a:solidFill>
              </a:rPr>
              <a:t>3</a:t>
            </a:r>
            <a:r>
              <a:rPr lang="en-US" altLang="en-US" sz="3400"/>
              <a:t> + (</a:t>
            </a:r>
            <a:r>
              <a:rPr lang="en-US" altLang="en-US" sz="3400">
                <a:solidFill>
                  <a:srgbClr val="CF76F4"/>
                </a:solidFill>
              </a:rPr>
              <a:t>3</a:t>
            </a:r>
            <a:r>
              <a:rPr lang="en-US" altLang="en-US" sz="3400"/>
              <a:t>) / </a:t>
            </a:r>
            <a:r>
              <a:rPr lang="en-US" altLang="en-US" sz="3400">
                <a:solidFill>
                  <a:schemeClr val="hlink"/>
                </a:solidFill>
              </a:rPr>
              <a:t>10</a:t>
            </a:r>
            <a:r>
              <a:rPr lang="en-US" altLang="en-US" sz="3400"/>
              <a:t>				= </a:t>
            </a:r>
            <a:r>
              <a:rPr lang="en-US" alt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3.3 Years</a:t>
            </a:r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1C1C63F7-B6DA-4054-905A-0351BE4417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91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DA97D3AA-3124-472E-87C4-B3BC014CD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73275"/>
            <a:ext cx="77692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/>
              <a:t>0             1              2            </a:t>
            </a:r>
            <a:r>
              <a:rPr lang="en-US" altLang="en-US" sz="2800" i="1"/>
              <a:t>3</a:t>
            </a:r>
            <a:r>
              <a:rPr lang="en-US" altLang="en-US" sz="2800"/>
              <a:t>               4           5</a:t>
            </a:r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419BDB60-79DB-49CE-B362-FDC73C6A7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1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82E389FA-B8AA-47D3-8BCC-BDA7F0DC7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73660B02-2A68-471C-899B-1745C81D22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BD99C057-9952-42B2-BCA3-599AED217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>
            <a:extLst>
              <a:ext uri="{FF2B5EF4-FFF2-40B4-BE49-F238E27FC236}">
                <a16:creationId xmlns:a16="http://schemas.microsoft.com/office/drawing/2014/main" id="{6629B7C0-626C-4E52-955F-88E544BA7E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>
            <a:extLst>
              <a:ext uri="{FF2B5EF4-FFF2-40B4-BE49-F238E27FC236}">
                <a16:creationId xmlns:a16="http://schemas.microsoft.com/office/drawing/2014/main" id="{6AAB76A0-699F-41CB-86BF-43C4260AD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id="{E4AB1BF0-11AB-4C44-A204-01F2EEF7E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391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Rectangle 16">
            <a:extLst>
              <a:ext uri="{FF2B5EF4-FFF2-40B4-BE49-F238E27FC236}">
                <a16:creationId xmlns:a16="http://schemas.microsoft.com/office/drawing/2014/main" id="{72B3971A-9AE9-41BB-A3D3-1299CB9F6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881313"/>
            <a:ext cx="8523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  </a:t>
            </a:r>
            <a:r>
              <a:rPr lang="en-US" altLang="en-US" sz="2400" i="1"/>
              <a:t>-40 K          </a:t>
            </a:r>
            <a:r>
              <a:rPr lang="en-US" altLang="en-US" sz="2400"/>
              <a:t>10 K           12 K          15 K</a:t>
            </a:r>
            <a:r>
              <a:rPr lang="en-US" altLang="en-US" sz="2400" i="1"/>
              <a:t>           10 K          </a:t>
            </a:r>
            <a:r>
              <a:rPr lang="en-US" altLang="en-US" sz="2400"/>
              <a:t>7 K</a:t>
            </a:r>
          </a:p>
        </p:txBody>
      </p:sp>
      <p:sp>
        <p:nvSpPr>
          <p:cNvPr id="11281" name="Rectangle 17">
            <a:extLst>
              <a:ext uri="{FF2B5EF4-FFF2-40B4-BE49-F238E27FC236}">
                <a16:creationId xmlns:a16="http://schemas.microsoft.com/office/drawing/2014/main" id="{02A967AF-AC71-4918-927A-CCFF52050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025" y="4062413"/>
            <a:ext cx="1824038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Cumulative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/>
              <a:t>Inflows</a:t>
            </a:r>
          </a:p>
        </p:txBody>
      </p:sp>
      <p:sp>
        <p:nvSpPr>
          <p:cNvPr id="11282" name="Arc 18">
            <a:extLst>
              <a:ext uri="{FF2B5EF4-FFF2-40B4-BE49-F238E27FC236}">
                <a16:creationId xmlns:a16="http://schemas.microsoft.com/office/drawing/2014/main" id="{174AA722-18B1-45F7-BEC9-2B58FDA82B4E}"/>
              </a:ext>
            </a:extLst>
          </p:cNvPr>
          <p:cNvSpPr>
            <a:spLocks/>
          </p:cNvSpPr>
          <p:nvPr/>
        </p:nvSpPr>
        <p:spPr bwMode="auto">
          <a:xfrm>
            <a:off x="915988" y="3582988"/>
            <a:ext cx="838200" cy="447675"/>
          </a:xfrm>
          <a:custGeom>
            <a:avLst/>
            <a:gdLst>
              <a:gd name="T0" fmla="*/ 0 w 21600"/>
              <a:gd name="T1" fmla="*/ 192300765 h 21600"/>
              <a:gd name="T2" fmla="*/ 1259825349 w 21600"/>
              <a:gd name="T3" fmla="*/ 0 h 21600"/>
              <a:gd name="T4" fmla="*/ 1262221204 w 21600"/>
              <a:gd name="T5" fmla="*/ 19230076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99"/>
                </a:moveTo>
                <a:cubicBezTo>
                  <a:pt x="0" y="9686"/>
                  <a:pt x="9645" y="22"/>
                  <a:pt x="21559" y="0"/>
                </a:cubicBezTo>
              </a:path>
              <a:path w="21600" h="21600" stroke="0" extrusionOk="0">
                <a:moveTo>
                  <a:pt x="0" y="21599"/>
                </a:moveTo>
                <a:cubicBezTo>
                  <a:pt x="0" y="9686"/>
                  <a:pt x="9645" y="22"/>
                  <a:pt x="21559" y="0"/>
                </a:cubicBezTo>
                <a:lnTo>
                  <a:pt x="21600" y="21600"/>
                </a:lnTo>
                <a:lnTo>
                  <a:pt x="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Rectangle 19">
            <a:extLst>
              <a:ext uri="{FF2B5EF4-FFF2-40B4-BE49-F238E27FC236}">
                <a16:creationId xmlns:a16="http://schemas.microsoft.com/office/drawing/2014/main" id="{DF002700-AFA7-4766-84CF-2EF6DA8F8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2113" y="2062163"/>
            <a:ext cx="5540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42B200"/>
                </a:solidFill>
              </a:rPr>
              <a:t>(a)</a:t>
            </a:r>
          </a:p>
        </p:txBody>
      </p:sp>
      <p:sp>
        <p:nvSpPr>
          <p:cNvPr id="11284" name="Rectangle 20">
            <a:extLst>
              <a:ext uri="{FF2B5EF4-FFF2-40B4-BE49-F238E27FC236}">
                <a16:creationId xmlns:a16="http://schemas.microsoft.com/office/drawing/2014/main" id="{E62E58E3-80F2-448F-B520-9A4D06465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438" y="2852738"/>
            <a:ext cx="6715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rgbClr val="380069"/>
                </a:solidFill>
              </a:rPr>
              <a:t>(</a:t>
            </a:r>
            <a:r>
              <a:rPr lang="en-US" altLang="en-US" sz="2400">
                <a:solidFill>
                  <a:srgbClr val="CF76F4"/>
                </a:solidFill>
              </a:rPr>
              <a:t>-b</a:t>
            </a:r>
            <a:r>
              <a:rPr lang="en-US" altLang="en-US" sz="2400">
                <a:solidFill>
                  <a:srgbClr val="380069"/>
                </a:solidFill>
              </a:rPr>
              <a:t>)</a:t>
            </a:r>
          </a:p>
        </p:txBody>
      </p:sp>
      <p:sp>
        <p:nvSpPr>
          <p:cNvPr id="11285" name="Rectangle 21">
            <a:extLst>
              <a:ext uri="{FF2B5EF4-FFF2-40B4-BE49-F238E27FC236}">
                <a16:creationId xmlns:a16="http://schemas.microsoft.com/office/drawing/2014/main" id="{08164655-3548-4570-8AC6-98381C6B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4725" y="2871788"/>
            <a:ext cx="569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(d)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>
            <a:extLst>
              <a:ext uri="{FF2B5EF4-FFF2-40B4-BE49-F238E27FC236}">
                <a16:creationId xmlns:a16="http://schemas.microsoft.com/office/drawing/2014/main" id="{59056331-ADE2-41E4-B5E6-9CCF44C76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3343275"/>
            <a:ext cx="787400" cy="4445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2291" name="Oval 3">
            <a:extLst>
              <a:ext uri="{FF2B5EF4-FFF2-40B4-BE49-F238E27FC236}">
                <a16:creationId xmlns:a16="http://schemas.microsoft.com/office/drawing/2014/main" id="{BFE1C4F6-832B-4CFB-90E3-8DC23EE8F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5550" y="2101850"/>
            <a:ext cx="711200" cy="39687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2292" name="Oval 5">
            <a:extLst>
              <a:ext uri="{FF2B5EF4-FFF2-40B4-BE49-F238E27FC236}">
                <a16:creationId xmlns:a16="http://schemas.microsoft.com/office/drawing/2014/main" id="{53FE8451-4486-4C05-A768-0152C09F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0" y="2838450"/>
            <a:ext cx="774700" cy="47942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2293" name="Line 6">
            <a:extLst>
              <a:ext uri="{FF2B5EF4-FFF2-40B4-BE49-F238E27FC236}">
                <a16:creationId xmlns:a16="http://schemas.microsoft.com/office/drawing/2014/main" id="{F7CF332C-DD3D-4858-9B4D-9B8279C18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91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C4DFCAA1-57A0-43B1-BC90-F6EC0C4B4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7391400" cy="1371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Payback Solution (#2)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1189761D-4650-450E-AA1B-E0F236394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3100" y="4143375"/>
            <a:ext cx="6829425" cy="2486025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lvl="1">
              <a:buFont typeface="Monotype Sorts" pitchFamily="2" charset="2"/>
              <a:buNone/>
              <a:defRPr/>
            </a:pPr>
            <a:r>
              <a:rPr lang="en-US" alt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PBP</a:t>
            </a:r>
            <a:r>
              <a:rPr lang="en-US" altLang="en-US" sz="3400"/>
              <a:t> 	= </a:t>
            </a:r>
            <a:r>
              <a:rPr lang="en-US" altLang="en-US" sz="3400">
                <a:solidFill>
                  <a:srgbClr val="014A01"/>
                </a:solidFill>
              </a:rPr>
              <a:t>3</a:t>
            </a:r>
            <a:r>
              <a:rPr lang="en-US" altLang="en-US" sz="3400"/>
              <a:t> + ( </a:t>
            </a:r>
            <a:r>
              <a:rPr lang="en-US" altLang="en-US" sz="3400">
                <a:solidFill>
                  <a:schemeClr val="hlink"/>
                </a:solidFill>
              </a:rPr>
              <a:t>3K </a:t>
            </a:r>
            <a:r>
              <a:rPr lang="en-US" altLang="en-US" sz="3400"/>
              <a:t>) / </a:t>
            </a:r>
            <a:r>
              <a:rPr lang="en-US" altLang="en-US" sz="3400">
                <a:solidFill>
                  <a:srgbClr val="CF76F4"/>
                </a:solidFill>
              </a:rPr>
              <a:t>10K</a:t>
            </a:r>
            <a:r>
              <a:rPr lang="en-US" altLang="en-US" sz="3400">
                <a:solidFill>
                  <a:schemeClr val="hlink"/>
                </a:solidFill>
              </a:rPr>
              <a:t>	</a:t>
            </a:r>
            <a:r>
              <a:rPr lang="en-US" altLang="en-US" sz="3400"/>
              <a:t>			= </a:t>
            </a:r>
            <a:r>
              <a:rPr lang="en-US" altLang="en-US" sz="34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3.3 Years</a:t>
            </a:r>
            <a:endParaRPr lang="en-US" altLang="en-US" sz="900"/>
          </a:p>
          <a:p>
            <a:pPr lvl="1" algn="ctr">
              <a:buFont typeface="Monotype Sorts" pitchFamily="2" charset="2"/>
              <a:buNone/>
              <a:defRPr/>
            </a:pPr>
            <a:r>
              <a:rPr lang="en-US" altLang="en-US" sz="2800"/>
              <a:t>Note:  Take absolute value of last negative cumulative cash flow value.</a:t>
            </a:r>
          </a:p>
        </p:txBody>
      </p:sp>
      <p:sp>
        <p:nvSpPr>
          <p:cNvPr id="2" name="Line 9">
            <a:extLst>
              <a:ext uri="{FF2B5EF4-FFF2-40B4-BE49-F238E27FC236}">
                <a16:creationId xmlns:a16="http://schemas.microsoft.com/office/drawing/2014/main" id="{7DD7CCB0-4A33-4F43-A66C-4EA9FF62FC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91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11">
            <a:extLst>
              <a:ext uri="{FF2B5EF4-FFF2-40B4-BE49-F238E27FC236}">
                <a16:creationId xmlns:a16="http://schemas.microsoft.com/office/drawing/2014/main" id="{3DA4E679-043B-4763-AEB0-F46451BF9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51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2">
            <a:extLst>
              <a:ext uri="{FF2B5EF4-FFF2-40B4-BE49-F238E27FC236}">
                <a16:creationId xmlns:a16="http://schemas.microsoft.com/office/drawing/2014/main" id="{A13F8F68-B44A-4BD6-B108-609E56286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3">
            <a:extLst>
              <a:ext uri="{FF2B5EF4-FFF2-40B4-BE49-F238E27FC236}">
                <a16:creationId xmlns:a16="http://schemas.microsoft.com/office/drawing/2014/main" id="{52DF300C-C442-4839-9B67-19E8473CBC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4">
            <a:extLst>
              <a:ext uri="{FF2B5EF4-FFF2-40B4-BE49-F238E27FC236}">
                <a16:creationId xmlns:a16="http://schemas.microsoft.com/office/drawing/2014/main" id="{E062EED9-3BFF-4DE7-9384-29468972F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5">
            <a:extLst>
              <a:ext uri="{FF2B5EF4-FFF2-40B4-BE49-F238E27FC236}">
                <a16:creationId xmlns:a16="http://schemas.microsoft.com/office/drawing/2014/main" id="{091A0E23-982E-4132-B863-5520377881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6">
            <a:extLst>
              <a:ext uri="{FF2B5EF4-FFF2-40B4-BE49-F238E27FC236}">
                <a16:creationId xmlns:a16="http://schemas.microsoft.com/office/drawing/2014/main" id="{69C2782F-3899-4DD8-AEED-13165369B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8305800" y="2514600"/>
            <a:ext cx="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7">
            <a:extLst>
              <a:ext uri="{FF2B5EF4-FFF2-40B4-BE49-F238E27FC236}">
                <a16:creationId xmlns:a16="http://schemas.microsoft.com/office/drawing/2014/main" id="{4CD96A98-550D-4C54-AA98-D55A51BAB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819400"/>
            <a:ext cx="73914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Rectangle 19">
            <a:extLst>
              <a:ext uri="{FF2B5EF4-FFF2-40B4-BE49-F238E27FC236}">
                <a16:creationId xmlns:a16="http://schemas.microsoft.com/office/drawing/2014/main" id="{A99AC5E5-ECBF-49EB-ADD9-C67CAA4E4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8" y="4805363"/>
            <a:ext cx="17748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Cumulative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Cash Flows</a:t>
            </a:r>
          </a:p>
        </p:txBody>
      </p:sp>
      <p:sp>
        <p:nvSpPr>
          <p:cNvPr id="12305" name="Line 20">
            <a:extLst>
              <a:ext uri="{FF2B5EF4-FFF2-40B4-BE49-F238E27FC236}">
                <a16:creationId xmlns:a16="http://schemas.microsoft.com/office/drawing/2014/main" id="{6F23FD85-2FEA-4176-8861-9B37BD17E0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57300" y="3943350"/>
            <a:ext cx="400050" cy="77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21">
            <a:extLst>
              <a:ext uri="{FF2B5EF4-FFF2-40B4-BE49-F238E27FC236}">
                <a16:creationId xmlns:a16="http://schemas.microsoft.com/office/drawing/2014/main" id="{C0634AA4-913B-4AEC-8BD8-D2327E6EC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2114550"/>
            <a:ext cx="0" cy="1914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Rectangle 18">
            <a:extLst>
              <a:ext uri="{FF2B5EF4-FFF2-40B4-BE49-F238E27FC236}">
                <a16:creationId xmlns:a16="http://schemas.microsoft.com/office/drawing/2014/main" id="{658B906F-08C2-4A62-A880-BDD2AB7AD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881313"/>
            <a:ext cx="85232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  -40 K          10 K           12 K          15 K</a:t>
            </a:r>
            <a:r>
              <a:rPr lang="en-US" altLang="en-US" sz="2400" i="1">
                <a:solidFill>
                  <a:schemeClr val="tx1"/>
                </a:solidFill>
              </a:rPr>
              <a:t>           </a:t>
            </a:r>
            <a:r>
              <a:rPr lang="en-US" altLang="en-US" sz="2400">
                <a:solidFill>
                  <a:srgbClr val="CF76F4"/>
                </a:solidFill>
              </a:rPr>
              <a:t>10 K          </a:t>
            </a:r>
            <a:r>
              <a:rPr lang="en-US" altLang="en-US" sz="2400">
                <a:solidFill>
                  <a:schemeClr val="tx1"/>
                </a:solidFill>
              </a:rPr>
              <a:t>7 K</a:t>
            </a:r>
          </a:p>
        </p:txBody>
      </p:sp>
      <p:sp>
        <p:nvSpPr>
          <p:cNvPr id="12308" name="Rectangle 10">
            <a:extLst>
              <a:ext uri="{FF2B5EF4-FFF2-40B4-BE49-F238E27FC236}">
                <a16:creationId xmlns:a16="http://schemas.microsoft.com/office/drawing/2014/main" id="{12DD3299-5DF7-4A77-A0BB-41B3D1D80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2073275"/>
            <a:ext cx="77692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0             1              2            </a:t>
            </a:r>
            <a:r>
              <a:rPr lang="en-US" altLang="en-US" sz="2800">
                <a:solidFill>
                  <a:srgbClr val="014A01"/>
                </a:solidFill>
              </a:rPr>
              <a:t>3</a:t>
            </a:r>
            <a:r>
              <a:rPr lang="en-US" altLang="en-US" sz="2800">
                <a:solidFill>
                  <a:schemeClr val="tx1"/>
                </a:solidFill>
              </a:rPr>
              <a:t>               4           5</a:t>
            </a:r>
          </a:p>
        </p:txBody>
      </p:sp>
      <p:sp>
        <p:nvSpPr>
          <p:cNvPr id="12309" name="Rectangle 4">
            <a:extLst>
              <a:ext uri="{FF2B5EF4-FFF2-40B4-BE49-F238E27FC236}">
                <a16:creationId xmlns:a16="http://schemas.microsoft.com/office/drawing/2014/main" id="{F814E72E-E4E4-4A82-804B-1EFB01F40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" y="3341688"/>
            <a:ext cx="8334375" cy="4667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-40 K         -30 K          -18 K          -3 K</a:t>
            </a:r>
            <a:r>
              <a:rPr lang="en-US" altLang="en-US" sz="2400">
                <a:solidFill>
                  <a:schemeClr val="tx2"/>
                </a:solidFill>
              </a:rPr>
              <a:t>            7 K         14 K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E4CCC4A-A927-4001-96C3-FB28D81B2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352800"/>
            <a:ext cx="6705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3315" name="Line 2">
            <a:extLst>
              <a:ext uri="{FF2B5EF4-FFF2-40B4-BE49-F238E27FC236}">
                <a16:creationId xmlns:a16="http://schemas.microsoft.com/office/drawing/2014/main" id="{90E305A9-7B86-4EA8-900A-EA0078616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DC16878-CDFF-4897-9907-8BA668CF4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391400" cy="127635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altLang="en-US" b="1"/>
              <a:t>PBP Acceptance Criterion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810E6E3-87CE-42C7-AB5E-5DE1516B369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343400"/>
            <a:ext cx="7848600" cy="1828800"/>
          </a:xfrm>
          <a:noFill/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tx2"/>
                </a:solidFill>
              </a:rPr>
              <a:t>Yes!  </a:t>
            </a:r>
            <a:r>
              <a:rPr lang="en-US" altLang="en-US" sz="3200"/>
              <a:t>The firm will receive back the initial cash outlay in less than 3.5 years.  [</a:t>
            </a:r>
            <a:r>
              <a:rPr lang="en-US" altLang="en-US" sz="3200">
                <a:solidFill>
                  <a:srgbClr val="A75151"/>
                </a:solidFill>
              </a:rPr>
              <a:t>3.3 Years </a:t>
            </a:r>
            <a:r>
              <a:rPr lang="en-US" altLang="en-US" sz="3200"/>
              <a:t>&lt; </a:t>
            </a:r>
            <a:r>
              <a:rPr lang="en-US" altLang="en-US" sz="3200">
                <a:solidFill>
                  <a:srgbClr val="42B200"/>
                </a:solidFill>
              </a:rPr>
              <a:t>3.5 Year Max</a:t>
            </a:r>
            <a:r>
              <a:rPr lang="en-US" altLang="en-US" sz="3200">
                <a:solidFill>
                  <a:srgbClr val="014A01"/>
                </a:solidFill>
              </a:rPr>
              <a:t>.</a:t>
            </a:r>
            <a:r>
              <a:rPr lang="en-US" altLang="en-US" sz="3200"/>
              <a:t>]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97D74BA-FFF5-483E-A39D-0341C307C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6">
            <a:extLst>
              <a:ext uri="{FF2B5EF4-FFF2-40B4-BE49-F238E27FC236}">
                <a16:creationId xmlns:a16="http://schemas.microsoft.com/office/drawing/2014/main" id="{78CF8821-47D4-409B-B98E-774811C570E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7924800" cy="2514600"/>
          </a:xfrm>
          <a:noFill/>
        </p:spPr>
        <p:txBody>
          <a:bodyPr/>
          <a:lstStyle/>
          <a:p>
            <a:pPr lvl="1" algn="ctr">
              <a:buFont typeface="Monotype Sorts" pitchFamily="2" charset="2"/>
              <a:buNone/>
            </a:pPr>
            <a:r>
              <a:rPr lang="en-US" altLang="en-US" sz="3200"/>
              <a:t>The management of </a:t>
            </a:r>
            <a:r>
              <a:rPr lang="en-US" altLang="en-US" sz="3200" i="1"/>
              <a:t>Basket Wonders </a:t>
            </a:r>
            <a:r>
              <a:rPr lang="en-US" altLang="en-US" sz="3200"/>
              <a:t>has set a maximum PBP of </a:t>
            </a:r>
            <a:r>
              <a:rPr lang="en-US" altLang="en-US" sz="3200">
                <a:solidFill>
                  <a:srgbClr val="42B200"/>
                </a:solidFill>
              </a:rPr>
              <a:t>3.5 years </a:t>
            </a:r>
            <a:r>
              <a:rPr lang="en-US" altLang="en-US" sz="3200"/>
              <a:t>for projects of this type.</a:t>
            </a:r>
          </a:p>
          <a:p>
            <a:pPr lvl="1" algn="ctr">
              <a:buFont typeface="Monotype Sorts" pitchFamily="2" charset="2"/>
              <a:buNone/>
            </a:pPr>
            <a:r>
              <a:rPr lang="en-US" altLang="en-US" sz="3200">
                <a:solidFill>
                  <a:schemeClr val="hlink"/>
                </a:solidFill>
              </a:rPr>
              <a:t>Should this project be accepted?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0404"/>
      </a:dk1>
      <a:lt1>
        <a:srgbClr val="FFFFFF"/>
      </a:lt1>
      <a:dk2>
        <a:srgbClr val="114FFB"/>
      </a:dk2>
      <a:lt2>
        <a:srgbClr val="CECECE"/>
      </a:lt2>
      <a:accent1>
        <a:srgbClr val="FFFF99"/>
      </a:accent1>
      <a:accent2>
        <a:srgbClr val="FFA27C"/>
      </a:accent2>
      <a:accent3>
        <a:srgbClr val="FFFFFF"/>
      </a:accent3>
      <a:accent4>
        <a:srgbClr val="000303"/>
      </a:accent4>
      <a:accent5>
        <a:srgbClr val="FFFFC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2464</TotalTime>
  <Pages>50</Pages>
  <Words>2949</Words>
  <Application>Microsoft Office PowerPoint</Application>
  <PresentationFormat>On-screen Show (4:3)</PresentationFormat>
  <Paragraphs>325</Paragraphs>
  <Slides>48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Monotype Sorts</vt:lpstr>
      <vt:lpstr>twinkles</vt:lpstr>
      <vt:lpstr>Microsoft Word Document</vt:lpstr>
      <vt:lpstr>Chapter 13</vt:lpstr>
      <vt:lpstr>Capital Budgeting Techniques</vt:lpstr>
      <vt:lpstr>Project Evaluation:  Alternative Methods</vt:lpstr>
      <vt:lpstr>Proposed Project Data</vt:lpstr>
      <vt:lpstr>Independent Project</vt:lpstr>
      <vt:lpstr>Payback Period (PBP)</vt:lpstr>
      <vt:lpstr>Payback Solution (#1)</vt:lpstr>
      <vt:lpstr>Payback Solution (#2)</vt:lpstr>
      <vt:lpstr>PBP Acceptance Criterion</vt:lpstr>
      <vt:lpstr>PBP Strengths    and Weaknesses</vt:lpstr>
      <vt:lpstr>Internal Rate of Return (IRR)</vt:lpstr>
      <vt:lpstr> IRR Solution</vt:lpstr>
      <vt:lpstr>IRR Solution (Try 10%)</vt:lpstr>
      <vt:lpstr>IRR Solution (Try 15%)</vt:lpstr>
      <vt:lpstr>IRR Solution (Interpolate)</vt:lpstr>
      <vt:lpstr>IRR Solution (Interpolate)</vt:lpstr>
      <vt:lpstr>IRR Solution (Interpolate)</vt:lpstr>
      <vt:lpstr>IRR Acceptance Criterion</vt:lpstr>
      <vt:lpstr>IRR Strengths    and Weaknesses</vt:lpstr>
      <vt:lpstr>Net Present Value (NPV)</vt:lpstr>
      <vt:lpstr> NPV Solution</vt:lpstr>
      <vt:lpstr>NPV Solution</vt:lpstr>
      <vt:lpstr>NPV Acceptance Criterion</vt:lpstr>
      <vt:lpstr>NPV Strengths    and Weaknesses</vt:lpstr>
      <vt:lpstr>Net Present Value Profile</vt:lpstr>
      <vt:lpstr>Profitability Index (PI)</vt:lpstr>
      <vt:lpstr> PI Acceptance Criterion</vt:lpstr>
      <vt:lpstr>PI Strengths     and Weaknesses</vt:lpstr>
      <vt:lpstr>Evaluation Summary</vt:lpstr>
      <vt:lpstr>Other Project Relationships</vt:lpstr>
      <vt:lpstr>Potential Problems   Under Mutual Exclusivity</vt:lpstr>
      <vt:lpstr>A.  Scale Differences</vt:lpstr>
      <vt:lpstr>Scale Differences</vt:lpstr>
      <vt:lpstr>B.  Cash Flow Pattern</vt:lpstr>
      <vt:lpstr>Cash Flow Pattern</vt:lpstr>
      <vt:lpstr>Examine NPV Profiles</vt:lpstr>
      <vt:lpstr>Fisher’s Rate of Intersection</vt:lpstr>
      <vt:lpstr>C.  Project Life Differences</vt:lpstr>
      <vt:lpstr>Project Life Differences</vt:lpstr>
      <vt:lpstr>Another Way to Look at Things</vt:lpstr>
      <vt:lpstr>Replacing Projects    with Identical Projects</vt:lpstr>
      <vt:lpstr>Capital Rationing</vt:lpstr>
      <vt:lpstr>Available Projects for BW</vt:lpstr>
      <vt:lpstr>Choosing by IRRs for BW</vt:lpstr>
      <vt:lpstr>Choosing by NPVs for BW</vt:lpstr>
      <vt:lpstr>Choosing by PIs for BW</vt:lpstr>
      <vt:lpstr>Summary of Comparison</vt:lpstr>
      <vt:lpstr>Post-Completion Audit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13 -- Capital Budgeting Techniques</dc:title>
  <dc:subject>Van Horne / Wachowicz Tenth Edition</dc:subject>
  <dc:creator>Gregory A. Kuhlemeyer</dc:creator>
  <cp:keywords/>
  <dc:description/>
  <cp:lastModifiedBy>Majid Shah</cp:lastModifiedBy>
  <cp:revision>29</cp:revision>
  <cp:lastPrinted>1996-09-19T14:18:28Z</cp:lastPrinted>
  <dcterms:created xsi:type="dcterms:W3CDTF">1997-01-20T21:41:18Z</dcterms:created>
  <dcterms:modified xsi:type="dcterms:W3CDTF">2020-04-12T15:09:19Z</dcterms:modified>
</cp:coreProperties>
</file>